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sldIdLst>
    <p:sldId id="280" r:id="rId5"/>
    <p:sldId id="281" r:id="rId6"/>
    <p:sldId id="282" r:id="rId7"/>
    <p:sldId id="283" r:id="rId8"/>
  </p:sldIdLst>
  <p:sldSz cx="6858000" cy="9906000" type="A4"/>
  <p:notesSz cx="6807200" cy="9939338"/>
  <p:defaultTextStyle>
    <a:defPPr>
      <a:defRPr lang="ja-JP"/>
    </a:defPPr>
    <a:lvl1pPr marL="0" algn="l" defTabSz="914180" rtl="0" eaLnBrk="1" latinLnBrk="0" hangingPunct="1">
      <a:defRPr kumimoji="1" sz="1800" kern="1200">
        <a:solidFill>
          <a:schemeClr val="tx1"/>
        </a:solidFill>
        <a:latin typeface="+mn-lt"/>
        <a:ea typeface="+mn-ea"/>
        <a:cs typeface="+mn-cs"/>
      </a:defRPr>
    </a:lvl1pPr>
    <a:lvl2pPr marL="457090" algn="l" defTabSz="914180" rtl="0" eaLnBrk="1" latinLnBrk="0" hangingPunct="1">
      <a:defRPr kumimoji="1" sz="1800" kern="1200">
        <a:solidFill>
          <a:schemeClr val="tx1"/>
        </a:solidFill>
        <a:latin typeface="+mn-lt"/>
        <a:ea typeface="+mn-ea"/>
        <a:cs typeface="+mn-cs"/>
      </a:defRPr>
    </a:lvl2pPr>
    <a:lvl3pPr marL="914180" algn="l" defTabSz="914180" rtl="0" eaLnBrk="1" latinLnBrk="0" hangingPunct="1">
      <a:defRPr kumimoji="1" sz="1800" kern="1200">
        <a:solidFill>
          <a:schemeClr val="tx1"/>
        </a:solidFill>
        <a:latin typeface="+mn-lt"/>
        <a:ea typeface="+mn-ea"/>
        <a:cs typeface="+mn-cs"/>
      </a:defRPr>
    </a:lvl3pPr>
    <a:lvl4pPr marL="1371270" algn="l" defTabSz="914180" rtl="0" eaLnBrk="1" latinLnBrk="0" hangingPunct="1">
      <a:defRPr kumimoji="1" sz="1800" kern="1200">
        <a:solidFill>
          <a:schemeClr val="tx1"/>
        </a:solidFill>
        <a:latin typeface="+mn-lt"/>
        <a:ea typeface="+mn-ea"/>
        <a:cs typeface="+mn-cs"/>
      </a:defRPr>
    </a:lvl4pPr>
    <a:lvl5pPr marL="1828360" algn="l" defTabSz="914180" rtl="0" eaLnBrk="1" latinLnBrk="0" hangingPunct="1">
      <a:defRPr kumimoji="1" sz="1800" kern="1200">
        <a:solidFill>
          <a:schemeClr val="tx1"/>
        </a:solidFill>
        <a:latin typeface="+mn-lt"/>
        <a:ea typeface="+mn-ea"/>
        <a:cs typeface="+mn-cs"/>
      </a:defRPr>
    </a:lvl5pPr>
    <a:lvl6pPr marL="2285450" algn="l" defTabSz="914180" rtl="0" eaLnBrk="1" latinLnBrk="0" hangingPunct="1">
      <a:defRPr kumimoji="1" sz="1800" kern="1200">
        <a:solidFill>
          <a:schemeClr val="tx1"/>
        </a:solidFill>
        <a:latin typeface="+mn-lt"/>
        <a:ea typeface="+mn-ea"/>
        <a:cs typeface="+mn-cs"/>
      </a:defRPr>
    </a:lvl6pPr>
    <a:lvl7pPr marL="2742540" algn="l" defTabSz="914180" rtl="0" eaLnBrk="1" latinLnBrk="0" hangingPunct="1">
      <a:defRPr kumimoji="1" sz="1800" kern="1200">
        <a:solidFill>
          <a:schemeClr val="tx1"/>
        </a:solidFill>
        <a:latin typeface="+mn-lt"/>
        <a:ea typeface="+mn-ea"/>
        <a:cs typeface="+mn-cs"/>
      </a:defRPr>
    </a:lvl7pPr>
    <a:lvl8pPr marL="3199629" algn="l" defTabSz="914180" rtl="0" eaLnBrk="1" latinLnBrk="0" hangingPunct="1">
      <a:defRPr kumimoji="1" sz="1800" kern="1200">
        <a:solidFill>
          <a:schemeClr val="tx1"/>
        </a:solidFill>
        <a:latin typeface="+mn-lt"/>
        <a:ea typeface="+mn-ea"/>
        <a:cs typeface="+mn-cs"/>
      </a:defRPr>
    </a:lvl8pPr>
    <a:lvl9pPr marL="3656719" algn="l" defTabSz="91418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溶け込み" id="{4E3C1240-083D-4BC6-B6F4-ADDFA390909E}">
          <p14:sldIdLst>
            <p14:sldId id="280"/>
            <p14:sldId id="281"/>
            <p14:sldId id="282"/>
            <p14:sldId id="283"/>
          </p14:sldIdLst>
        </p14:section>
      </p14:sectionLst>
    </p:ext>
    <p:ext uri="{EFAFB233-063F-42B5-8137-9DF3F51BA10A}">
      <p15:sldGuideLst xmlns:p15="http://schemas.microsoft.com/office/powerpoint/2012/main">
        <p15:guide id="1" orient="horz" pos="2734" userDrawn="1">
          <p15:clr>
            <a:srgbClr val="A4A3A4"/>
          </p15:clr>
        </p15:guide>
        <p15:guide id="2" pos="4156" userDrawn="1">
          <p15:clr>
            <a:srgbClr val="A4A3A4"/>
          </p15:clr>
        </p15:guide>
        <p15:guide id="3" pos="164" userDrawn="1">
          <p15:clr>
            <a:srgbClr val="A4A3A4"/>
          </p15:clr>
        </p15:guide>
        <p15:guide id="4" pos="2160" userDrawn="1">
          <p15:clr>
            <a:srgbClr val="A4A3A4"/>
          </p15:clr>
        </p15:guide>
        <p15:guide id="5" orient="horz" pos="2235"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BFCE52D-2ABE-72D4-3B09-EAD68BD54051}" name="岡野 智晃(okano-tomoaki)" initials="智岡" userId="S::OTGCW@lansys.mhlw.go.jp::8219c4e2-5b9b-4c5a-97de-10e98f712ebe" providerId="AD"/>
  <p188:author id="{55470D2E-E0FA-943D-F8B9-76BFA4638FA3}" name="岸本 拓麻(kishimoto-takuma.ro1)" initials="拓岸" userId="S::KTCUJ@lansys.mhlw.go.jp::28a1cd70-f551-4aea-ab37-687374ad545e" providerId="AD"/>
  <p188:author id="{3CB3375F-87F7-C8CB-F66F-0BBC0636A9F8}" name="山本 大貴(yamamoto-daiki)" initials="大山" userId="S::YDAJE@lansys.mhlw.go.jp::ca9c457f-6a32-4b22-9ca4-769db517fa90" providerId="AD"/>
  <p188:author id="{5B56807A-8CC5-A33A-9064-2C096741E612}" name="中込 左和(nakagomi-sawa)" initials="左中" userId="S::NSBUT@lansys.mhlw.go.jp::444c623a-7e64-4ff6-a589-6e3fa5af95bc" providerId="AD"/>
  <p188:author id="{5C046EAC-C619-10BE-9767-D877EA525CEB}" name="市川 丈陽(ichikawa-jouya.m97)" initials="丈市" userId="S::IJANA@lansys.mhlw.go.jp::405e3cf8-7cae-4184-a0e6-a831e87fd600" providerId="AD"/>
  <p188:author id="{8637DEBF-B286-7F40-8F45-42FFDAAC8CAC}" name="渡邉 拓(watanabe-taku)" initials="拓渡" userId="S::WTFDL@lansys.mhlw.go.jp::26aa8e4e-d158-4a42-a852-38a596e57d5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山本 駿介(yamamoto-shunsuke)" initials="山本" lastIdx="1" clrIdx="0">
    <p:extLst>
      <p:ext uri="{19B8F6BF-5375-455C-9EA6-DF929625EA0E}">
        <p15:presenceInfo xmlns:p15="http://schemas.microsoft.com/office/powerpoint/2012/main" userId="S-1-5-21-4175116151-3849908774-3845857867-4079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F5F5"/>
    <a:srgbClr val="FF0066"/>
    <a:srgbClr val="FFFFCC"/>
    <a:srgbClr val="0000CC"/>
    <a:srgbClr val="CCFF99"/>
    <a:srgbClr val="CCECFF"/>
    <a:srgbClr val="FFB3D2"/>
    <a:srgbClr val="FFC1DA"/>
    <a:srgbClr val="FFCCFF"/>
    <a:srgbClr val="FF81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EDAE15-050F-480D-98CD-CE97A9F7DD99}" v="75" dt="2025-12-22T05:04:22.897"/>
    <p1510:client id="{46E87073-B808-4D11-8FFB-FAC6EC314E19}" v="7" dt="2025-12-22T08:34:51.805"/>
    <p1510:client id="{4B0649C7-F921-4C16-A507-B4FF364A17F4}" v="13" dt="2025-12-22T05:46:07.601"/>
    <p1510:client id="{9D501839-A25B-4EBD-A864-7E0818E78537}" v="3" dt="2025-12-22T09:42:32.536"/>
    <p1510:client id="{B0EA57D8-9B5A-40C4-838A-EEA438F5D954}" v="2" dt="2025-12-22T06:00:35.408"/>
    <p1510:client id="{B28C675E-A526-41BC-9285-279B1CC3B540}" v="7" dt="2025-12-22T06:42:32.602"/>
    <p1510:client id="{C0F05F69-9B62-4A4E-90DA-DC730485215E}" v="5" dt="2025-12-22T06:22:06.903"/>
    <p1510:client id="{D7F6A38B-009F-4E20-9278-FF801E116760}" v="13" dt="2025-12-22T05:56:37.64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588" y="66"/>
      </p:cViewPr>
      <p:guideLst>
        <p:guide orient="horz" pos="2734"/>
        <p:guide pos="4156"/>
        <p:guide pos="164"/>
        <p:guide pos="2160"/>
        <p:guide orient="horz" pos="2235"/>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1" y="3077284"/>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090" indent="0" algn="ctr">
              <a:buNone/>
              <a:defRPr>
                <a:solidFill>
                  <a:schemeClr val="tx1">
                    <a:tint val="75000"/>
                  </a:schemeClr>
                </a:solidFill>
              </a:defRPr>
            </a:lvl2pPr>
            <a:lvl3pPr marL="914180" indent="0" algn="ctr">
              <a:buNone/>
              <a:defRPr>
                <a:solidFill>
                  <a:schemeClr val="tx1">
                    <a:tint val="75000"/>
                  </a:schemeClr>
                </a:solidFill>
              </a:defRPr>
            </a:lvl3pPr>
            <a:lvl4pPr marL="1371270" indent="0" algn="ctr">
              <a:buNone/>
              <a:defRPr>
                <a:solidFill>
                  <a:schemeClr val="tx1">
                    <a:tint val="75000"/>
                  </a:schemeClr>
                </a:solidFill>
              </a:defRPr>
            </a:lvl4pPr>
            <a:lvl5pPr marL="1828360" indent="0" algn="ctr">
              <a:buNone/>
              <a:defRPr>
                <a:solidFill>
                  <a:schemeClr val="tx1">
                    <a:tint val="75000"/>
                  </a:schemeClr>
                </a:solidFill>
              </a:defRPr>
            </a:lvl5pPr>
            <a:lvl6pPr marL="2285450" indent="0" algn="ctr">
              <a:buNone/>
              <a:defRPr>
                <a:solidFill>
                  <a:schemeClr val="tx1">
                    <a:tint val="75000"/>
                  </a:schemeClr>
                </a:solidFill>
              </a:defRPr>
            </a:lvl6pPr>
            <a:lvl7pPr marL="2742540" indent="0" algn="ctr">
              <a:buNone/>
              <a:defRPr>
                <a:solidFill>
                  <a:schemeClr val="tx1">
                    <a:tint val="75000"/>
                  </a:schemeClr>
                </a:solidFill>
              </a:defRPr>
            </a:lvl7pPr>
            <a:lvl8pPr marL="3199629" indent="0" algn="ctr">
              <a:buNone/>
              <a:defRPr>
                <a:solidFill>
                  <a:schemeClr val="tx1">
                    <a:tint val="75000"/>
                  </a:schemeClr>
                </a:solidFill>
              </a:defRPr>
            </a:lvl8pPr>
            <a:lvl9pPr marL="3656719"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87FAB4A-1653-40F2-9718-550B816504DD}"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3297651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87FAB4A-1653-40F2-9718-550B816504DD}"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1141756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8"/>
            <a:ext cx="1157288" cy="1126807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8" y="529698"/>
            <a:ext cx="3357563" cy="1126807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87FAB4A-1653-40F2-9718-550B816504DD}"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1117256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87FAB4A-1653-40F2-9718-550B816504DD}"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3479219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6"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6" y="4198589"/>
            <a:ext cx="5829300" cy="2166936"/>
          </a:xfrm>
        </p:spPr>
        <p:txBody>
          <a:bodyPr anchor="b"/>
          <a:lstStyle>
            <a:lvl1pPr marL="0" indent="0">
              <a:buNone/>
              <a:defRPr sz="2000">
                <a:solidFill>
                  <a:schemeClr val="tx1">
                    <a:tint val="75000"/>
                  </a:schemeClr>
                </a:solidFill>
              </a:defRPr>
            </a:lvl1pPr>
            <a:lvl2pPr marL="457090" indent="0">
              <a:buNone/>
              <a:defRPr sz="1800">
                <a:solidFill>
                  <a:schemeClr val="tx1">
                    <a:tint val="75000"/>
                  </a:schemeClr>
                </a:solidFill>
              </a:defRPr>
            </a:lvl2pPr>
            <a:lvl3pPr marL="914180" indent="0">
              <a:buNone/>
              <a:defRPr sz="1600">
                <a:solidFill>
                  <a:schemeClr val="tx1">
                    <a:tint val="75000"/>
                  </a:schemeClr>
                </a:solidFill>
              </a:defRPr>
            </a:lvl3pPr>
            <a:lvl4pPr marL="1371270" indent="0">
              <a:buNone/>
              <a:defRPr sz="1400">
                <a:solidFill>
                  <a:schemeClr val="tx1">
                    <a:tint val="75000"/>
                  </a:schemeClr>
                </a:solidFill>
              </a:defRPr>
            </a:lvl4pPr>
            <a:lvl5pPr marL="1828360" indent="0">
              <a:buNone/>
              <a:defRPr sz="1400">
                <a:solidFill>
                  <a:schemeClr val="tx1">
                    <a:tint val="75000"/>
                  </a:schemeClr>
                </a:solidFill>
              </a:defRPr>
            </a:lvl5pPr>
            <a:lvl6pPr marL="2285450" indent="0">
              <a:buNone/>
              <a:defRPr sz="1400">
                <a:solidFill>
                  <a:schemeClr val="tx1">
                    <a:tint val="75000"/>
                  </a:schemeClr>
                </a:solidFill>
              </a:defRPr>
            </a:lvl6pPr>
            <a:lvl7pPr marL="2742540" indent="0">
              <a:buNone/>
              <a:defRPr sz="1400">
                <a:solidFill>
                  <a:schemeClr val="tx1">
                    <a:tint val="75000"/>
                  </a:schemeClr>
                </a:solidFill>
              </a:defRPr>
            </a:lvl7pPr>
            <a:lvl8pPr marL="3199629" indent="0">
              <a:buNone/>
              <a:defRPr sz="1400">
                <a:solidFill>
                  <a:schemeClr val="tx1">
                    <a:tint val="75000"/>
                  </a:schemeClr>
                </a:solidFill>
              </a:defRPr>
            </a:lvl8pPr>
            <a:lvl9pPr marL="3656719"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87FAB4A-1653-40F2-9718-550B816504DD}"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3474610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7" y="3081868"/>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3" y="3081868"/>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87FAB4A-1653-40F2-9718-550B816504DD}" type="datetimeFigureOut">
              <a:rPr kumimoji="1" lang="ja-JP" altLang="en-US" smtClean="0"/>
              <a:t>2026/3/30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3833665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700"/>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3" y="2217386"/>
            <a:ext cx="3030141" cy="924101"/>
          </a:xfrm>
        </p:spPr>
        <p:txBody>
          <a:bodyPr anchor="b"/>
          <a:lstStyle>
            <a:lvl1pPr marL="0" indent="0">
              <a:buNone/>
              <a:defRPr sz="2400" b="1"/>
            </a:lvl1pPr>
            <a:lvl2pPr marL="457090" indent="0">
              <a:buNone/>
              <a:defRPr sz="2000" b="1"/>
            </a:lvl2pPr>
            <a:lvl3pPr marL="914180" indent="0">
              <a:buNone/>
              <a:defRPr sz="1800" b="1"/>
            </a:lvl3pPr>
            <a:lvl4pPr marL="1371270" indent="0">
              <a:buNone/>
              <a:defRPr sz="1600" b="1"/>
            </a:lvl4pPr>
            <a:lvl5pPr marL="1828360" indent="0">
              <a:buNone/>
              <a:defRPr sz="1600" b="1"/>
            </a:lvl5pPr>
            <a:lvl6pPr marL="2285450" indent="0">
              <a:buNone/>
              <a:defRPr sz="1600" b="1"/>
            </a:lvl6pPr>
            <a:lvl7pPr marL="2742540" indent="0">
              <a:buNone/>
              <a:defRPr sz="1600" b="1"/>
            </a:lvl7pPr>
            <a:lvl8pPr marL="3199629" indent="0">
              <a:buNone/>
              <a:defRPr sz="1600" b="1"/>
            </a:lvl8pPr>
            <a:lvl9pPr marL="3656719"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3"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2" y="2217386"/>
            <a:ext cx="3031331" cy="924101"/>
          </a:xfrm>
        </p:spPr>
        <p:txBody>
          <a:bodyPr anchor="b"/>
          <a:lstStyle>
            <a:lvl1pPr marL="0" indent="0">
              <a:buNone/>
              <a:defRPr sz="2400" b="1"/>
            </a:lvl1pPr>
            <a:lvl2pPr marL="457090" indent="0">
              <a:buNone/>
              <a:defRPr sz="2000" b="1"/>
            </a:lvl2pPr>
            <a:lvl3pPr marL="914180" indent="0">
              <a:buNone/>
              <a:defRPr sz="1800" b="1"/>
            </a:lvl3pPr>
            <a:lvl4pPr marL="1371270" indent="0">
              <a:buNone/>
              <a:defRPr sz="1600" b="1"/>
            </a:lvl4pPr>
            <a:lvl5pPr marL="1828360" indent="0">
              <a:buNone/>
              <a:defRPr sz="1600" b="1"/>
            </a:lvl5pPr>
            <a:lvl6pPr marL="2285450" indent="0">
              <a:buNone/>
              <a:defRPr sz="1600" b="1"/>
            </a:lvl6pPr>
            <a:lvl7pPr marL="2742540" indent="0">
              <a:buNone/>
              <a:defRPr sz="1600" b="1"/>
            </a:lvl7pPr>
            <a:lvl8pPr marL="3199629" indent="0">
              <a:buNone/>
              <a:defRPr sz="1600" b="1"/>
            </a:lvl8pPr>
            <a:lvl9pPr marL="3656719"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2"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87FAB4A-1653-40F2-9718-550B816504DD}" type="datetimeFigureOut">
              <a:rPr kumimoji="1" lang="ja-JP" altLang="en-US" smtClean="0"/>
              <a:t>2026/3/30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1791295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87FAB4A-1653-40F2-9718-550B816504DD}" type="datetimeFigureOut">
              <a:rPr kumimoji="1" lang="ja-JP" altLang="en-US" smtClean="0"/>
              <a:t>2026/3/30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3780341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87FAB4A-1653-40F2-9718-550B816504DD}" type="datetimeFigureOut">
              <a:rPr kumimoji="1" lang="ja-JP" altLang="en-US" smtClean="0"/>
              <a:t>2026/3/30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2578188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3" y="394406"/>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90" y="394409"/>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3" y="2072924"/>
            <a:ext cx="2256235" cy="6775980"/>
          </a:xfrm>
        </p:spPr>
        <p:txBody>
          <a:bodyPr/>
          <a:lstStyle>
            <a:lvl1pPr marL="0" indent="0">
              <a:buNone/>
              <a:defRPr sz="1400"/>
            </a:lvl1pPr>
            <a:lvl2pPr marL="457090" indent="0">
              <a:buNone/>
              <a:defRPr sz="1200"/>
            </a:lvl2pPr>
            <a:lvl3pPr marL="914180" indent="0">
              <a:buNone/>
              <a:defRPr sz="1000"/>
            </a:lvl3pPr>
            <a:lvl4pPr marL="1371270" indent="0">
              <a:buNone/>
              <a:defRPr sz="900"/>
            </a:lvl4pPr>
            <a:lvl5pPr marL="1828360" indent="0">
              <a:buNone/>
              <a:defRPr sz="900"/>
            </a:lvl5pPr>
            <a:lvl6pPr marL="2285450" indent="0">
              <a:buNone/>
              <a:defRPr sz="900"/>
            </a:lvl6pPr>
            <a:lvl7pPr marL="2742540" indent="0">
              <a:buNone/>
              <a:defRPr sz="900"/>
            </a:lvl7pPr>
            <a:lvl8pPr marL="3199629" indent="0">
              <a:buNone/>
              <a:defRPr sz="900"/>
            </a:lvl8pPr>
            <a:lvl9pPr marL="365671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87FAB4A-1653-40F2-9718-550B816504DD}" type="datetimeFigureOut">
              <a:rPr kumimoji="1" lang="ja-JP" altLang="en-US" smtClean="0"/>
              <a:t>2026/3/30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3419788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2"/>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20"/>
            <a:ext cx="4114800" cy="5943600"/>
          </a:xfrm>
        </p:spPr>
        <p:txBody>
          <a:bodyPr/>
          <a:lstStyle>
            <a:lvl1pPr marL="0" indent="0">
              <a:buNone/>
              <a:defRPr sz="3200"/>
            </a:lvl1pPr>
            <a:lvl2pPr marL="457090" indent="0">
              <a:buNone/>
              <a:defRPr sz="2800"/>
            </a:lvl2pPr>
            <a:lvl3pPr marL="914180" indent="0">
              <a:buNone/>
              <a:defRPr sz="2400"/>
            </a:lvl3pPr>
            <a:lvl4pPr marL="1371270" indent="0">
              <a:buNone/>
              <a:defRPr sz="2000"/>
            </a:lvl4pPr>
            <a:lvl5pPr marL="1828360" indent="0">
              <a:buNone/>
              <a:defRPr sz="2000"/>
            </a:lvl5pPr>
            <a:lvl6pPr marL="2285450" indent="0">
              <a:buNone/>
              <a:defRPr sz="2000"/>
            </a:lvl6pPr>
            <a:lvl7pPr marL="2742540" indent="0">
              <a:buNone/>
              <a:defRPr sz="2000"/>
            </a:lvl7pPr>
            <a:lvl8pPr marL="3199629" indent="0">
              <a:buNone/>
              <a:defRPr sz="2000"/>
            </a:lvl8pPr>
            <a:lvl9pPr marL="3656719"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5"/>
            <a:ext cx="4114800" cy="1162578"/>
          </a:xfrm>
        </p:spPr>
        <p:txBody>
          <a:bodyPr/>
          <a:lstStyle>
            <a:lvl1pPr marL="0" indent="0">
              <a:buNone/>
              <a:defRPr sz="1400"/>
            </a:lvl1pPr>
            <a:lvl2pPr marL="457090" indent="0">
              <a:buNone/>
              <a:defRPr sz="1200"/>
            </a:lvl2pPr>
            <a:lvl3pPr marL="914180" indent="0">
              <a:buNone/>
              <a:defRPr sz="1000"/>
            </a:lvl3pPr>
            <a:lvl4pPr marL="1371270" indent="0">
              <a:buNone/>
              <a:defRPr sz="900"/>
            </a:lvl4pPr>
            <a:lvl5pPr marL="1828360" indent="0">
              <a:buNone/>
              <a:defRPr sz="900"/>
            </a:lvl5pPr>
            <a:lvl6pPr marL="2285450" indent="0">
              <a:buNone/>
              <a:defRPr sz="900"/>
            </a:lvl6pPr>
            <a:lvl7pPr marL="2742540" indent="0">
              <a:buNone/>
              <a:defRPr sz="900"/>
            </a:lvl7pPr>
            <a:lvl8pPr marL="3199629" indent="0">
              <a:buNone/>
              <a:defRPr sz="900"/>
            </a:lvl8pPr>
            <a:lvl9pPr marL="365671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87FAB4A-1653-40F2-9718-550B816504DD}" type="datetimeFigureOut">
              <a:rPr kumimoji="1" lang="ja-JP" altLang="en-US" smtClean="0"/>
              <a:t>2026/3/30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1034469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700"/>
            <a:ext cx="6172200" cy="1651000"/>
          </a:xfrm>
          <a:prstGeom prst="rect">
            <a:avLst/>
          </a:prstGeom>
        </p:spPr>
        <p:txBody>
          <a:bodyPr vert="horz" lIns="91418" tIns="45709" rIns="91418" bIns="45709"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4"/>
            <a:ext cx="6172200" cy="6537502"/>
          </a:xfrm>
          <a:prstGeom prst="rect">
            <a:avLst/>
          </a:prstGeom>
        </p:spPr>
        <p:txBody>
          <a:bodyPr vert="horz" lIns="91418" tIns="45709" rIns="91418" bIns="45709"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7"/>
            <a:ext cx="1600200" cy="527402"/>
          </a:xfrm>
          <a:prstGeom prst="rect">
            <a:avLst/>
          </a:prstGeom>
        </p:spPr>
        <p:txBody>
          <a:bodyPr vert="horz" lIns="91418" tIns="45709" rIns="91418" bIns="45709" rtlCol="0" anchor="ctr"/>
          <a:lstStyle>
            <a:lvl1pPr algn="l">
              <a:defRPr sz="1200">
                <a:solidFill>
                  <a:schemeClr val="tx1">
                    <a:tint val="75000"/>
                  </a:schemeClr>
                </a:solidFill>
              </a:defRPr>
            </a:lvl1pPr>
          </a:lstStyle>
          <a:p>
            <a:fld id="{187FAB4A-1653-40F2-9718-550B816504DD}" type="datetimeFigureOut">
              <a:rPr kumimoji="1" lang="ja-JP" altLang="en-US" smtClean="0"/>
              <a:t>2026/3/30</a:t>
            </a:fld>
            <a:endParaRPr kumimoji="1" lang="ja-JP" altLang="en-US"/>
          </a:p>
        </p:txBody>
      </p:sp>
      <p:sp>
        <p:nvSpPr>
          <p:cNvPr id="5" name="フッター プレースホルダー 4"/>
          <p:cNvSpPr>
            <a:spLocks noGrp="1"/>
          </p:cNvSpPr>
          <p:nvPr>
            <p:ph type="ftr" sz="quarter" idx="3"/>
          </p:nvPr>
        </p:nvSpPr>
        <p:spPr>
          <a:xfrm>
            <a:off x="2343151" y="9181397"/>
            <a:ext cx="2171700" cy="527402"/>
          </a:xfrm>
          <a:prstGeom prst="rect">
            <a:avLst/>
          </a:prstGeom>
        </p:spPr>
        <p:txBody>
          <a:bodyPr vert="horz" lIns="91418" tIns="45709" rIns="91418" bIns="45709"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7"/>
            <a:ext cx="1600200" cy="527402"/>
          </a:xfrm>
          <a:prstGeom prst="rect">
            <a:avLst/>
          </a:prstGeom>
        </p:spPr>
        <p:txBody>
          <a:bodyPr vert="horz" lIns="91418" tIns="45709" rIns="91418" bIns="45709" rtlCol="0" anchor="ctr"/>
          <a:lstStyle>
            <a:lvl1pPr algn="r">
              <a:defRPr sz="1200">
                <a:solidFill>
                  <a:schemeClr val="tx1">
                    <a:tint val="75000"/>
                  </a:schemeClr>
                </a:solidFill>
              </a:defRPr>
            </a:lvl1p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3316770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180" rtl="0" eaLnBrk="1" latinLnBrk="0" hangingPunct="1">
        <a:spcBef>
          <a:spcPct val="0"/>
        </a:spcBef>
        <a:buNone/>
        <a:defRPr kumimoji="1" sz="4400" kern="1200">
          <a:solidFill>
            <a:schemeClr val="tx1"/>
          </a:solidFill>
          <a:latin typeface="+mj-lt"/>
          <a:ea typeface="+mj-ea"/>
          <a:cs typeface="+mj-cs"/>
        </a:defRPr>
      </a:lvl1pPr>
    </p:titleStyle>
    <p:bodyStyle>
      <a:lvl1pPr marL="342818" indent="-342818" algn="l" defTabSz="91418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771" indent="-285680" algn="l" defTabSz="91418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725" indent="-228545" algn="l" defTabSz="91418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599815" indent="-228545" algn="l" defTabSz="91418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6905" indent="-228545" algn="l" defTabSz="91418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3994" indent="-228545" algn="l" defTabSz="91418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084" indent="-228545" algn="l" defTabSz="91418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175" indent="-228545" algn="l" defTabSz="91418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5264" indent="-228545" algn="l" defTabSz="91418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180" rtl="0" eaLnBrk="1" latinLnBrk="0" hangingPunct="1">
        <a:defRPr kumimoji="1" sz="1800" kern="1200">
          <a:solidFill>
            <a:schemeClr val="tx1"/>
          </a:solidFill>
          <a:latin typeface="+mn-lt"/>
          <a:ea typeface="+mn-ea"/>
          <a:cs typeface="+mn-cs"/>
        </a:defRPr>
      </a:lvl1pPr>
      <a:lvl2pPr marL="457090" algn="l" defTabSz="914180" rtl="0" eaLnBrk="1" latinLnBrk="0" hangingPunct="1">
        <a:defRPr kumimoji="1" sz="1800" kern="1200">
          <a:solidFill>
            <a:schemeClr val="tx1"/>
          </a:solidFill>
          <a:latin typeface="+mn-lt"/>
          <a:ea typeface="+mn-ea"/>
          <a:cs typeface="+mn-cs"/>
        </a:defRPr>
      </a:lvl2pPr>
      <a:lvl3pPr marL="914180" algn="l" defTabSz="914180" rtl="0" eaLnBrk="1" latinLnBrk="0" hangingPunct="1">
        <a:defRPr kumimoji="1" sz="1800" kern="1200">
          <a:solidFill>
            <a:schemeClr val="tx1"/>
          </a:solidFill>
          <a:latin typeface="+mn-lt"/>
          <a:ea typeface="+mn-ea"/>
          <a:cs typeface="+mn-cs"/>
        </a:defRPr>
      </a:lvl3pPr>
      <a:lvl4pPr marL="1371270" algn="l" defTabSz="914180" rtl="0" eaLnBrk="1" latinLnBrk="0" hangingPunct="1">
        <a:defRPr kumimoji="1" sz="1800" kern="1200">
          <a:solidFill>
            <a:schemeClr val="tx1"/>
          </a:solidFill>
          <a:latin typeface="+mn-lt"/>
          <a:ea typeface="+mn-ea"/>
          <a:cs typeface="+mn-cs"/>
        </a:defRPr>
      </a:lvl4pPr>
      <a:lvl5pPr marL="1828360" algn="l" defTabSz="914180" rtl="0" eaLnBrk="1" latinLnBrk="0" hangingPunct="1">
        <a:defRPr kumimoji="1" sz="1800" kern="1200">
          <a:solidFill>
            <a:schemeClr val="tx1"/>
          </a:solidFill>
          <a:latin typeface="+mn-lt"/>
          <a:ea typeface="+mn-ea"/>
          <a:cs typeface="+mn-cs"/>
        </a:defRPr>
      </a:lvl5pPr>
      <a:lvl6pPr marL="2285450" algn="l" defTabSz="914180" rtl="0" eaLnBrk="1" latinLnBrk="0" hangingPunct="1">
        <a:defRPr kumimoji="1" sz="1800" kern="1200">
          <a:solidFill>
            <a:schemeClr val="tx1"/>
          </a:solidFill>
          <a:latin typeface="+mn-lt"/>
          <a:ea typeface="+mn-ea"/>
          <a:cs typeface="+mn-cs"/>
        </a:defRPr>
      </a:lvl6pPr>
      <a:lvl7pPr marL="2742540" algn="l" defTabSz="914180" rtl="0" eaLnBrk="1" latinLnBrk="0" hangingPunct="1">
        <a:defRPr kumimoji="1" sz="1800" kern="1200">
          <a:solidFill>
            <a:schemeClr val="tx1"/>
          </a:solidFill>
          <a:latin typeface="+mn-lt"/>
          <a:ea typeface="+mn-ea"/>
          <a:cs typeface="+mn-cs"/>
        </a:defRPr>
      </a:lvl7pPr>
      <a:lvl8pPr marL="3199629" algn="l" defTabSz="914180" rtl="0" eaLnBrk="1" latinLnBrk="0" hangingPunct="1">
        <a:defRPr kumimoji="1" sz="1800" kern="1200">
          <a:solidFill>
            <a:schemeClr val="tx1"/>
          </a:solidFill>
          <a:latin typeface="+mn-lt"/>
          <a:ea typeface="+mn-ea"/>
          <a:cs typeface="+mn-cs"/>
        </a:defRPr>
      </a:lvl8pPr>
      <a:lvl9pPr marL="3656719" algn="l" defTabSz="91418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positive-ryouritsu.mhlw.go.jp/positivedb/"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0583F1-B905-8EF3-99BB-FC680C653C2A}"/>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A2192A62-A2CE-553A-6FAB-60A5B282E935}"/>
              </a:ext>
            </a:extLst>
          </p:cNvPr>
          <p:cNvSpPr/>
          <p:nvPr/>
        </p:nvSpPr>
        <p:spPr>
          <a:xfrm>
            <a:off x="7820" y="164468"/>
            <a:ext cx="6850180" cy="121773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433" tIns="41717" rIns="83433" bIns="41717" rtlCol="0" anchor="ctr"/>
          <a:lstStyle/>
          <a:p>
            <a:pPr>
              <a:lnSpc>
                <a:spcPts val="3000"/>
              </a:lnSpc>
              <a:spcAft>
                <a:spcPts val="526"/>
              </a:spcAft>
            </a:pPr>
            <a:r>
              <a:rPr lang="ja-JP" altLang="en-US" sz="2000">
                <a:solidFill>
                  <a:schemeClr val="bg1"/>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rPr>
              <a:t>女性活躍推進法が改正されました！</a:t>
            </a:r>
          </a:p>
          <a:p>
            <a:pPr>
              <a:lnSpc>
                <a:spcPts val="3000"/>
              </a:lnSpc>
              <a:spcAft>
                <a:spcPts val="526"/>
              </a:spcAft>
            </a:pPr>
            <a:r>
              <a:rPr lang="ja-JP" altLang="en-US" sz="2400">
                <a:solidFill>
                  <a:schemeClr val="bg1"/>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rPr>
              <a:t>男女間賃金差異</a:t>
            </a:r>
            <a:r>
              <a:rPr lang="ja-JP" altLang="en-US">
                <a:solidFill>
                  <a:schemeClr val="bg1"/>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rPr>
              <a:t> と </a:t>
            </a:r>
            <a:r>
              <a:rPr lang="ja-JP" altLang="en-US" sz="2400">
                <a:solidFill>
                  <a:schemeClr val="bg1"/>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rPr>
              <a:t>女性管理職比率</a:t>
            </a:r>
            <a:r>
              <a:rPr lang="ja-JP" altLang="en-US">
                <a:solidFill>
                  <a:schemeClr val="bg1"/>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rPr>
              <a:t>　の公表義務が拡大</a:t>
            </a:r>
            <a:endParaRPr lang="en-US" altLang="ja-JP">
              <a:solidFill>
                <a:schemeClr val="bg1"/>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endParaRPr>
          </a:p>
          <a:p>
            <a:pPr algn="r">
              <a:lnSpc>
                <a:spcPts val="3000"/>
              </a:lnSpc>
              <a:spcAft>
                <a:spcPts val="526"/>
              </a:spcAft>
            </a:pPr>
            <a:r>
              <a:rPr lang="ja-JP" altLang="en-US" sz="1600">
                <a:solidFill>
                  <a:schemeClr val="bg1"/>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rPr>
              <a:t>女性の健康上の特性への配慮も盛り込まれました</a:t>
            </a:r>
            <a:endParaRPr lang="en-US" altLang="ja-JP" sz="1600">
              <a:solidFill>
                <a:schemeClr val="bg1"/>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endParaRPr>
          </a:p>
        </p:txBody>
      </p:sp>
      <p:sp>
        <p:nvSpPr>
          <p:cNvPr id="7" name="テキスト ボックス 6">
            <a:extLst>
              <a:ext uri="{FF2B5EF4-FFF2-40B4-BE49-F238E27FC236}">
                <a16:creationId xmlns:a16="http://schemas.microsoft.com/office/drawing/2014/main" id="{B01A7ADD-9062-5DD4-9474-A12E63135754}"/>
              </a:ext>
            </a:extLst>
          </p:cNvPr>
          <p:cNvSpPr txBox="1"/>
          <p:nvPr/>
        </p:nvSpPr>
        <p:spPr>
          <a:xfrm>
            <a:off x="44144" y="5788154"/>
            <a:ext cx="6813856" cy="1523494"/>
          </a:xfrm>
          <a:prstGeom prst="rect">
            <a:avLst/>
          </a:prstGeom>
          <a:noFill/>
        </p:spPr>
        <p:txBody>
          <a:bodyPr wrap="square" rtlCol="0">
            <a:spAutoFit/>
          </a:bodyPr>
          <a:lstStyle/>
          <a:p>
            <a:endParaRPr lang="ja-JP" altLang="en-US" sz="700" dirty="0">
              <a:latin typeface="メイリオ" panose="020B0604030504040204" pitchFamily="50" charset="-128"/>
              <a:ea typeface="メイリオ" panose="020B0604030504040204" pitchFamily="50" charset="-128"/>
            </a:endParaRPr>
          </a:p>
          <a:p>
            <a:r>
              <a:rPr lang="ja-JP" altLang="en-US" sz="1400" b="1" dirty="0">
                <a:latin typeface="メイリオ" panose="020B0604030504040204" pitchFamily="50" charset="-128"/>
                <a:ea typeface="メイリオ" panose="020B0604030504040204" pitchFamily="50" charset="-128"/>
              </a:rPr>
              <a:t>　</a:t>
            </a:r>
            <a:r>
              <a:rPr lang="ja-JP" altLang="en-US" sz="1200" b="1" dirty="0">
                <a:latin typeface="メイリオ" panose="020B0604030504040204" pitchFamily="50" charset="-128"/>
                <a:ea typeface="メイリオ" panose="020B0604030504040204" pitchFamily="50" charset="-128"/>
              </a:rPr>
              <a:t>従業員数が</a:t>
            </a:r>
            <a:r>
              <a:rPr lang="en-US" altLang="ja-JP" sz="1200" b="1" dirty="0">
                <a:latin typeface="メイリオ" panose="020B0604030504040204" pitchFamily="50" charset="-128"/>
                <a:ea typeface="メイリオ" panose="020B0604030504040204" pitchFamily="50" charset="-128"/>
              </a:rPr>
              <a:t>301</a:t>
            </a:r>
            <a:r>
              <a:rPr lang="ja-JP" altLang="en-US" sz="1200" b="1" dirty="0">
                <a:latin typeface="メイリオ" panose="020B0604030504040204" pitchFamily="50" charset="-128"/>
                <a:ea typeface="メイリオ" panose="020B0604030504040204" pitchFamily="50" charset="-128"/>
              </a:rPr>
              <a:t>人以上の企業に</a:t>
            </a:r>
            <a:r>
              <a:rPr lang="ja-JP" altLang="en-US" sz="1200" dirty="0">
                <a:latin typeface="メイリオ" panose="020B0604030504040204" pitchFamily="50" charset="-128"/>
                <a:ea typeface="メイリオ" panose="020B0604030504040204" pitchFamily="50" charset="-128"/>
              </a:rPr>
              <a:t>、以下の</a:t>
            </a:r>
            <a:r>
              <a:rPr lang="ja-JP" altLang="en-US" sz="1400" b="1" u="sng" dirty="0">
                <a:solidFill>
                  <a:srgbClr val="FF0000"/>
                </a:solidFill>
                <a:latin typeface="メイリオ" panose="020B0604030504040204" pitchFamily="50" charset="-128"/>
                <a:ea typeface="メイリオ" panose="020B0604030504040204" pitchFamily="50" charset="-128"/>
              </a:rPr>
              <a:t>４項目以上の情報公表</a:t>
            </a:r>
            <a:r>
              <a:rPr lang="ja-JP" altLang="en-US" sz="1200" dirty="0">
                <a:latin typeface="メイリオ" panose="020B0604030504040204" pitchFamily="50" charset="-128"/>
                <a:ea typeface="メイリオ" panose="020B0604030504040204" pitchFamily="50" charset="-128"/>
              </a:rPr>
              <a:t>を義務付けます。</a:t>
            </a:r>
            <a:endParaRPr lang="ja-JP" altLang="en-US" sz="1200" b="1" dirty="0">
              <a:solidFill>
                <a:srgbClr val="FF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en-US" sz="1200" b="1" u="sng" dirty="0">
                <a:solidFill>
                  <a:srgbClr val="FF0000"/>
                </a:solidFill>
                <a:latin typeface="メイリオ" panose="020B0604030504040204" pitchFamily="50" charset="-128"/>
                <a:ea typeface="メイリオ" panose="020B0604030504040204" pitchFamily="50" charset="-128"/>
              </a:rPr>
              <a:t>男女間賃金差異</a:t>
            </a:r>
            <a:r>
              <a:rPr lang="ja-JP" altLang="en-US" sz="1200" dirty="0">
                <a:latin typeface="メイリオ" panose="020B0604030504040204" pitchFamily="50" charset="-128"/>
                <a:ea typeface="メイリオ" panose="020B0604030504040204" pitchFamily="50" charset="-128"/>
              </a:rPr>
              <a:t>（令和</a:t>
            </a:r>
            <a:r>
              <a:rPr lang="en-US" altLang="ja-JP" sz="1200" dirty="0">
                <a:latin typeface="メイリオ" panose="020B0604030504040204" pitchFamily="50" charset="-128"/>
                <a:ea typeface="メイリオ" panose="020B0604030504040204" pitchFamily="50" charset="-128"/>
              </a:rPr>
              <a:t>4</a:t>
            </a:r>
            <a:r>
              <a:rPr lang="ja-JP" altLang="en-US" sz="1200" dirty="0">
                <a:latin typeface="メイリオ" panose="020B0604030504040204" pitchFamily="50" charset="-128"/>
                <a:ea typeface="メイリオ" panose="020B0604030504040204" pitchFamily="50" charset="-128"/>
              </a:rPr>
              <a:t>年</a:t>
            </a:r>
            <a:r>
              <a:rPr lang="en-US" altLang="ja-JP" sz="1200" dirty="0">
                <a:latin typeface="メイリオ" panose="020B0604030504040204" pitchFamily="50" charset="-128"/>
                <a:ea typeface="メイリオ" panose="020B0604030504040204" pitchFamily="50" charset="-128"/>
              </a:rPr>
              <a:t>7</a:t>
            </a:r>
            <a:r>
              <a:rPr lang="ja-JP" altLang="en-US" sz="1200" dirty="0">
                <a:latin typeface="メイリオ" panose="020B0604030504040204" pitchFamily="50" charset="-128"/>
                <a:ea typeface="メイリオ" panose="020B0604030504040204" pitchFamily="50" charset="-128"/>
              </a:rPr>
              <a:t>月</a:t>
            </a:r>
            <a:r>
              <a:rPr lang="en-US" altLang="ja-JP" sz="1200" dirty="0">
                <a:latin typeface="メイリオ" panose="020B0604030504040204" pitchFamily="50" charset="-128"/>
                <a:ea typeface="メイリオ" panose="020B0604030504040204" pitchFamily="50" charset="-128"/>
              </a:rPr>
              <a:t>8</a:t>
            </a:r>
            <a:r>
              <a:rPr lang="ja-JP" altLang="en-US" sz="1200" dirty="0">
                <a:latin typeface="メイリオ" panose="020B0604030504040204" pitchFamily="50" charset="-128"/>
                <a:ea typeface="メイリオ" panose="020B0604030504040204" pitchFamily="50" charset="-128"/>
              </a:rPr>
              <a:t>日から義務付けられています）</a:t>
            </a:r>
          </a:p>
          <a:p>
            <a:r>
              <a:rPr lang="ja-JP" altLang="en-US" sz="1200" dirty="0">
                <a:latin typeface="メイリオ" panose="020B0604030504040204" pitchFamily="50" charset="-128"/>
                <a:ea typeface="メイリオ" panose="020B0604030504040204" pitchFamily="50" charset="-128"/>
              </a:rPr>
              <a:t>　　■</a:t>
            </a:r>
            <a:r>
              <a:rPr lang="ja-JP" altLang="en-US" sz="1200" b="1" u="sng" dirty="0">
                <a:solidFill>
                  <a:srgbClr val="FF0000"/>
                </a:solidFill>
                <a:uFill>
                  <a:solidFill>
                    <a:schemeClr val="tx1"/>
                  </a:solidFill>
                </a:uFill>
                <a:latin typeface="メイリオ" panose="020B0604030504040204" pitchFamily="50" charset="-128"/>
                <a:ea typeface="メイリオ" panose="020B0604030504040204" pitchFamily="50" charset="-128"/>
              </a:rPr>
              <a:t>女性管理職比率</a:t>
            </a:r>
            <a:r>
              <a:rPr lang="ja-JP" altLang="en-US" sz="1200" dirty="0">
                <a:solidFill>
                  <a:srgbClr val="FF0000"/>
                </a:solidFill>
                <a:latin typeface="メイリオ" panose="020B0604030504040204" pitchFamily="50" charset="-128"/>
                <a:ea typeface="メイリオ" panose="020B0604030504040204" pitchFamily="50" charset="-128"/>
              </a:rPr>
              <a:t>（令和８年４月１日から新たに義務付け）</a:t>
            </a:r>
          </a:p>
          <a:p>
            <a:r>
              <a:rPr lang="ja-JP" altLang="en-US" sz="1200" dirty="0">
                <a:latin typeface="メイリオ" panose="020B0604030504040204" pitchFamily="50" charset="-128"/>
                <a:ea typeface="メイリオ" panose="020B0604030504040204" pitchFamily="50" charset="-128"/>
              </a:rPr>
              <a:t>　　■</a:t>
            </a:r>
            <a:r>
              <a:rPr lang="ja-JP" altLang="en-US" sz="1200" b="1" u="sng" dirty="0">
                <a:latin typeface="メイリオ" panose="020B0604030504040204" pitchFamily="50" charset="-128"/>
                <a:ea typeface="メイリオ" panose="020B0604030504040204" pitchFamily="50" charset="-128"/>
              </a:rPr>
              <a:t>女性労働者に対する職業生活に関する機会の提供</a:t>
            </a:r>
            <a:r>
              <a:rPr lang="ja-JP" altLang="en-US" sz="1200" dirty="0">
                <a:latin typeface="メイリオ" panose="020B0604030504040204" pitchFamily="50" charset="-128"/>
                <a:ea typeface="メイリオ" panose="020B0604030504040204" pitchFamily="50" charset="-128"/>
              </a:rPr>
              <a:t>に関する実績</a:t>
            </a:r>
            <a:endParaRPr lang="en-US" altLang="ja-JP" sz="1200" dirty="0">
              <a:latin typeface="メイリオ" panose="020B0604030504040204" pitchFamily="50" charset="-128"/>
              <a:ea typeface="メイリオ" panose="020B0604030504040204" pitchFamily="50" charset="-128"/>
            </a:endParaRPr>
          </a:p>
          <a:p>
            <a:r>
              <a:rPr lang="ja-JP" altLang="en-US" sz="1200" b="1" dirty="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（下の左の表の７項目から１項目以上を選択して公表）</a:t>
            </a:r>
          </a:p>
          <a:p>
            <a:pPr marL="715963" indent="-715963"/>
            <a:r>
              <a:rPr lang="ja-JP" altLang="en-US" sz="1200" dirty="0">
                <a:latin typeface="メイリオ" panose="020B0604030504040204" pitchFamily="50" charset="-128"/>
                <a:ea typeface="メイリオ" panose="020B0604030504040204" pitchFamily="50" charset="-128"/>
              </a:rPr>
              <a:t>　　■</a:t>
            </a:r>
            <a:r>
              <a:rPr lang="ja-JP" altLang="en-US" sz="1200" b="1" u="sng" dirty="0">
                <a:latin typeface="メイリオ" panose="020B0604030504040204" pitchFamily="50" charset="-128"/>
                <a:ea typeface="メイリオ" panose="020B0604030504040204" pitchFamily="50" charset="-128"/>
              </a:rPr>
              <a:t>職業生活と家庭生活との両立に資する雇用環境の整備</a:t>
            </a:r>
            <a:r>
              <a:rPr lang="ja-JP" altLang="en-US" sz="1200" dirty="0">
                <a:latin typeface="メイリオ" panose="020B0604030504040204" pitchFamily="50" charset="-128"/>
                <a:ea typeface="メイリオ" panose="020B0604030504040204" pitchFamily="50" charset="-128"/>
              </a:rPr>
              <a:t>に関する実績</a:t>
            </a:r>
            <a:endParaRPr lang="en-US" altLang="ja-JP" sz="1200" dirty="0">
              <a:latin typeface="メイリオ" panose="020B0604030504040204" pitchFamily="50" charset="-128"/>
              <a:ea typeface="メイリオ" panose="020B0604030504040204" pitchFamily="50" charset="-128"/>
            </a:endParaRPr>
          </a:p>
          <a:p>
            <a:pPr marL="715963" indent="-715963"/>
            <a:r>
              <a:rPr lang="ja-JP" altLang="en-US" sz="1200" b="1" dirty="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（下の右の表の７項目から１項目以上を選択して公表）</a:t>
            </a:r>
          </a:p>
        </p:txBody>
      </p:sp>
      <p:sp>
        <p:nvSpPr>
          <p:cNvPr id="16" name="テキスト ボックス 15">
            <a:extLst>
              <a:ext uri="{FF2B5EF4-FFF2-40B4-BE49-F238E27FC236}">
                <a16:creationId xmlns:a16="http://schemas.microsoft.com/office/drawing/2014/main" id="{3653CA15-24DA-5775-79E3-5F35D0DB2742}"/>
              </a:ext>
            </a:extLst>
          </p:cNvPr>
          <p:cNvSpPr txBox="1"/>
          <p:nvPr/>
        </p:nvSpPr>
        <p:spPr>
          <a:xfrm>
            <a:off x="168269" y="3488455"/>
            <a:ext cx="3246837" cy="261610"/>
          </a:xfrm>
          <a:prstGeom prst="rect">
            <a:avLst/>
          </a:prstGeom>
          <a:noFill/>
          <a:ln w="12700">
            <a:noFill/>
          </a:ln>
        </p:spPr>
        <p:txBody>
          <a:bodyPr wrap="square" rtlCol="0">
            <a:spAutoFit/>
          </a:bodyPr>
          <a:lstStyle/>
          <a:p>
            <a:r>
              <a:rPr kumimoji="1" lang="ja-JP" altLang="en-US" sz="1100">
                <a:latin typeface="メイリオ" panose="020B0604030504040204" pitchFamily="50" charset="-128"/>
                <a:ea typeface="メイリオ" panose="020B0604030504040204" pitchFamily="50" charset="-128"/>
              </a:rPr>
              <a:t>＜各区分の情報公表項目＞</a:t>
            </a:r>
          </a:p>
        </p:txBody>
      </p:sp>
      <p:graphicFrame>
        <p:nvGraphicFramePr>
          <p:cNvPr id="22" name="表 21">
            <a:extLst>
              <a:ext uri="{FF2B5EF4-FFF2-40B4-BE49-F238E27FC236}">
                <a16:creationId xmlns:a16="http://schemas.microsoft.com/office/drawing/2014/main" id="{7B3D42A5-5E7B-691C-A131-5FBDFB17B0B5}"/>
              </a:ext>
            </a:extLst>
          </p:cNvPr>
          <p:cNvGraphicFramePr>
            <a:graphicFrameLocks noGrp="1"/>
          </p:cNvGraphicFramePr>
          <p:nvPr>
            <p:extLst>
              <p:ext uri="{D42A27DB-BD31-4B8C-83A1-F6EECF244321}">
                <p14:modId xmlns:p14="http://schemas.microsoft.com/office/powerpoint/2010/main" val="3016504348"/>
              </p:ext>
            </p:extLst>
          </p:nvPr>
        </p:nvGraphicFramePr>
        <p:xfrm>
          <a:off x="3505443" y="7360258"/>
          <a:ext cx="3166521" cy="2179835"/>
        </p:xfrm>
        <a:graphic>
          <a:graphicData uri="http://schemas.openxmlformats.org/drawingml/2006/table">
            <a:tbl>
              <a:tblPr firstRow="1" bandRow="1">
                <a:tableStyleId>{5C22544A-7EE6-4342-B048-85BDC9FD1C3A}</a:tableStyleId>
              </a:tblPr>
              <a:tblGrid>
                <a:gridCol w="3166521">
                  <a:extLst>
                    <a:ext uri="{9D8B030D-6E8A-4147-A177-3AD203B41FA5}">
                      <a16:colId xmlns:a16="http://schemas.microsoft.com/office/drawing/2014/main" val="3737014029"/>
                    </a:ext>
                  </a:extLst>
                </a:gridCol>
              </a:tblGrid>
              <a:tr h="564395">
                <a:tc>
                  <a:txBody>
                    <a:bodyPr/>
                    <a:lstStyle/>
                    <a:p>
                      <a:pPr marL="0" marR="0" lvl="0" indent="0" algn="ctr" defTabSz="914180" rtl="0" eaLnBrk="1" fontAlgn="auto" latinLnBrk="0" hangingPunct="1">
                        <a:lnSpc>
                          <a:spcPct val="100000"/>
                        </a:lnSpc>
                        <a:spcBef>
                          <a:spcPts val="0"/>
                        </a:spcBef>
                        <a:spcAft>
                          <a:spcPts val="0"/>
                        </a:spcAft>
                        <a:buClrTx/>
                        <a:buSzTx/>
                        <a:buFontTx/>
                        <a:buNone/>
                        <a:tabLst/>
                        <a:defRPr/>
                      </a:pPr>
                      <a:r>
                        <a:rPr lang="ja-JP" altLang="en-US" sz="1050" b="1"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「職業生活と家庭生活との両立に資する</a:t>
                      </a:r>
                    </a:p>
                    <a:p>
                      <a:pPr marL="0" marR="0" lvl="0" indent="0" algn="ctr" defTabSz="914180" rtl="0" eaLnBrk="1" fontAlgn="auto" latinLnBrk="0" hangingPunct="1">
                        <a:lnSpc>
                          <a:spcPct val="100000"/>
                        </a:lnSpc>
                        <a:spcBef>
                          <a:spcPts val="0"/>
                        </a:spcBef>
                        <a:spcAft>
                          <a:spcPts val="0"/>
                        </a:spcAft>
                        <a:buClrTx/>
                        <a:buSzTx/>
                        <a:buFontTx/>
                        <a:buNone/>
                        <a:tabLst/>
                        <a:defRPr/>
                      </a:pPr>
                      <a:r>
                        <a:rPr lang="ja-JP" altLang="en-US" sz="1050" b="1"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雇用環境の整備」</a:t>
                      </a:r>
                      <a:endParaRPr lang="ja-JP" altLang="en-US" sz="1000" b="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914180" rtl="0" eaLnBrk="1" fontAlgn="auto" latinLnBrk="0" hangingPunct="1">
                        <a:lnSpc>
                          <a:spcPct val="100000"/>
                        </a:lnSpc>
                        <a:spcBef>
                          <a:spcPts val="0"/>
                        </a:spcBef>
                        <a:spcAft>
                          <a:spcPts val="0"/>
                        </a:spcAft>
                        <a:buClrTx/>
                        <a:buSzTx/>
                        <a:buFontTx/>
                        <a:buNone/>
                        <a:tabLst/>
                        <a:defRPr/>
                      </a:pPr>
                      <a:r>
                        <a:rPr lang="ja-JP" altLang="en-US" sz="1000" b="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以下の７項目から１項目以上を選択</a:t>
                      </a:r>
                      <a:endParaRPr lang="en-US" altLang="ja-JP" sz="1000" b="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8751" marR="887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B3D2"/>
                    </a:solidFill>
                  </a:tcPr>
                </a:tc>
                <a:extLst>
                  <a:ext uri="{0D108BD9-81ED-4DB2-BD59-A6C34878D82A}">
                    <a16:rowId xmlns:a16="http://schemas.microsoft.com/office/drawing/2014/main" val="1177083970"/>
                  </a:ext>
                </a:extLst>
              </a:tr>
              <a:tr h="1571001">
                <a:tc>
                  <a:txBody>
                    <a:bodyPr/>
                    <a:lstStyle/>
                    <a:p>
                      <a:pPr>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・男女の平均継続勤務年数の差異</a:t>
                      </a:r>
                    </a:p>
                    <a:p>
                      <a:pPr marL="85725" indent="-85725">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事業年度前及びその前後の事業年度に採用された労働者の男女別の継続雇用割合</a:t>
                      </a:r>
                    </a:p>
                    <a:p>
                      <a:pPr>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・男女別の育児休業取得率</a:t>
                      </a:r>
                    </a:p>
                    <a:p>
                      <a:pPr>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・労働者の一月当たりの平均残業時間</a:t>
                      </a:r>
                    </a:p>
                    <a:p>
                      <a:pPr marL="85725" indent="-85725">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・雇用管理区分ごとの労働者の一月当たりの平均残業時間</a:t>
                      </a:r>
                    </a:p>
                    <a:p>
                      <a:pPr>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・有給休暇取得率</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・雇用管理区分ごとの有給休暇取得率</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txBody>
                  <a:tcPr marL="88751" marR="887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57605471"/>
                  </a:ext>
                </a:extLst>
              </a:tr>
            </a:tbl>
          </a:graphicData>
        </a:graphic>
      </p:graphicFrame>
      <p:sp>
        <p:nvSpPr>
          <p:cNvPr id="21" name="横巻き 20">
            <a:extLst>
              <a:ext uri="{FF2B5EF4-FFF2-40B4-BE49-F238E27FC236}">
                <a16:creationId xmlns:a16="http://schemas.microsoft.com/office/drawing/2014/main" id="{48CA5E97-8158-9D3B-7BA0-9FA324D60182}"/>
              </a:ext>
            </a:extLst>
          </p:cNvPr>
          <p:cNvSpPr/>
          <p:nvPr/>
        </p:nvSpPr>
        <p:spPr>
          <a:xfrm>
            <a:off x="175090" y="5511885"/>
            <a:ext cx="3404747" cy="430079"/>
          </a:xfrm>
          <a:prstGeom prst="horizontalScroll">
            <a:avLst/>
          </a:prstGeom>
          <a:solidFill>
            <a:srgbClr val="CCECFF"/>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従業員数</a:t>
            </a:r>
            <a:r>
              <a:rPr kumimoji="1" lang="en-US" altLang="ja-JP" sz="1400" b="1" dirty="0">
                <a:solidFill>
                  <a:schemeClr val="tx1"/>
                </a:solidFill>
                <a:latin typeface="メイリオ" panose="020B0604030504040204" pitchFamily="50" charset="-128"/>
                <a:ea typeface="メイリオ" panose="020B0604030504040204" pitchFamily="50" charset="-128"/>
              </a:rPr>
              <a:t>3</a:t>
            </a:r>
            <a:r>
              <a:rPr lang="en-US" altLang="ja-JP" sz="1400" b="1" dirty="0">
                <a:solidFill>
                  <a:schemeClr val="tx1"/>
                </a:solidFill>
                <a:latin typeface="メイリオ" panose="020B0604030504040204" pitchFamily="50" charset="-128"/>
                <a:ea typeface="メイリオ" panose="020B0604030504040204" pitchFamily="50" charset="-128"/>
              </a:rPr>
              <a:t>01</a:t>
            </a:r>
            <a:r>
              <a:rPr kumimoji="1" lang="ja-JP" altLang="en-US" sz="1400" b="1" dirty="0">
                <a:solidFill>
                  <a:schemeClr val="tx1"/>
                </a:solidFill>
                <a:latin typeface="メイリオ" panose="020B0604030504040204" pitchFamily="50" charset="-128"/>
                <a:ea typeface="メイリオ" panose="020B0604030504040204" pitchFamily="50" charset="-128"/>
              </a:rPr>
              <a:t>人以上の企業は・・</a:t>
            </a:r>
            <a:endParaRPr lang="ja-JP" altLang="en-US" sz="1400" b="1" dirty="0">
              <a:solidFill>
                <a:srgbClr val="0000CC"/>
              </a:solidFill>
              <a:latin typeface="メイリオ" panose="020B0604030504040204" pitchFamily="50" charset="-128"/>
              <a:ea typeface="メイリオ" panose="020B0604030504040204" pitchFamily="50" charset="-128"/>
            </a:endParaRPr>
          </a:p>
        </p:txBody>
      </p:sp>
      <p:sp>
        <p:nvSpPr>
          <p:cNvPr id="8" name="四角形: 角を丸くする 7">
            <a:extLst>
              <a:ext uri="{FF2B5EF4-FFF2-40B4-BE49-F238E27FC236}">
                <a16:creationId xmlns:a16="http://schemas.microsoft.com/office/drawing/2014/main" id="{8DEA7FB6-FBD8-1C6A-F7E5-224E172A2A53}"/>
              </a:ext>
            </a:extLst>
          </p:cNvPr>
          <p:cNvSpPr/>
          <p:nvPr/>
        </p:nvSpPr>
        <p:spPr>
          <a:xfrm>
            <a:off x="48266" y="2583477"/>
            <a:ext cx="4313751" cy="442516"/>
          </a:xfrm>
          <a:prstGeom prst="roundRect">
            <a:avLst/>
          </a:prstGeom>
          <a:solidFill>
            <a:srgbClr val="F9FDD3"/>
          </a:solidFill>
          <a:ln>
            <a:solidFill>
              <a:srgbClr val="DB4D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83" rtl="0" eaLnBrk="1" fontAlgn="auto" latinLnBrk="0" hangingPunct="1">
              <a:lnSpc>
                <a:spcPct val="110000"/>
              </a:lnSpc>
              <a:spcBef>
                <a:spcPts val="0"/>
              </a:spcBef>
              <a:spcAft>
                <a:spcPts val="0"/>
              </a:spcAft>
              <a:buClrTx/>
              <a:buSzTx/>
              <a:buFontTx/>
              <a:buNone/>
              <a:tabLst/>
              <a:defRPr/>
            </a:pPr>
            <a:r>
              <a:rPr kumimoji="1" lang="ja-JP" altLang="en-US"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情報公表の必須項目の拡大</a:t>
            </a:r>
          </a:p>
        </p:txBody>
      </p:sp>
      <p:sp>
        <p:nvSpPr>
          <p:cNvPr id="9" name="四角形: 角を丸くする 8">
            <a:extLst>
              <a:ext uri="{FF2B5EF4-FFF2-40B4-BE49-F238E27FC236}">
                <a16:creationId xmlns:a16="http://schemas.microsoft.com/office/drawing/2014/main" id="{0EEB9C7F-8D27-2416-02BF-7C2C8969786E}"/>
              </a:ext>
            </a:extLst>
          </p:cNvPr>
          <p:cNvSpPr/>
          <p:nvPr/>
        </p:nvSpPr>
        <p:spPr>
          <a:xfrm>
            <a:off x="48266" y="3071535"/>
            <a:ext cx="6785558" cy="1881465"/>
          </a:xfrm>
          <a:prstGeom prst="roundRect">
            <a:avLst>
              <a:gd name="adj" fmla="val 8389"/>
            </a:avLst>
          </a:prstGeom>
          <a:solidFill>
            <a:srgbClr val="E7F5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0" name="正方形/長方形 9">
            <a:extLst>
              <a:ext uri="{FF2B5EF4-FFF2-40B4-BE49-F238E27FC236}">
                <a16:creationId xmlns:a16="http://schemas.microsoft.com/office/drawing/2014/main" id="{10EAC8A2-FF2C-7EB6-A9D7-479A93231942}"/>
              </a:ext>
            </a:extLst>
          </p:cNvPr>
          <p:cNvSpPr/>
          <p:nvPr/>
        </p:nvSpPr>
        <p:spPr>
          <a:xfrm>
            <a:off x="63824" y="3071535"/>
            <a:ext cx="6696000" cy="632224"/>
          </a:xfrm>
          <a:prstGeom prst="rect">
            <a:avLst/>
          </a:prstGeom>
        </p:spPr>
        <p:txBody>
          <a:bodyPr wrap="square">
            <a:spAutoFit/>
          </a:bodyPr>
          <a:lstStyle/>
          <a:p>
            <a:pPr marL="180975" marR="0" lvl="0" indent="-180975" algn="l" defTabSz="914423" rtl="0" eaLnBrk="1" fontAlgn="auto" latinLnBrk="0" hangingPunct="1">
              <a:lnSpc>
                <a:spcPts val="1400"/>
              </a:lnSpc>
              <a:spcBef>
                <a:spcPts val="0"/>
              </a:spcBef>
              <a:spcAft>
                <a:spcPts val="30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a:cs typeface="+mn-cs"/>
              </a:rPr>
              <a:t>●　これまで</a:t>
            </a:r>
            <a:r>
              <a:rPr kumimoji="0" lang="ja-JP" altLang="en-US" sz="1200" b="0" i="0" u="none" strike="noStrike" kern="1200" cap="none" spc="0" normalizeH="0" baseline="0" noProof="0" dirty="0">
                <a:ln>
                  <a:noFill/>
                </a:ln>
                <a:effectLst/>
                <a:uLnTx/>
                <a:uFillTx/>
                <a:latin typeface="メイリオ" panose="020B0604030504040204" pitchFamily="50" charset="-128"/>
                <a:ea typeface="メイリオ"/>
                <a:cs typeface="+mn-cs"/>
              </a:rPr>
              <a:t>従業員数</a:t>
            </a:r>
            <a:r>
              <a:rPr kumimoji="0" lang="en-US" altLang="ja-JP" sz="1200" b="0" i="0" u="none" strike="noStrike" kern="1200" cap="none" spc="0" normalizeH="0" baseline="0" noProof="0" dirty="0">
                <a:ln>
                  <a:noFill/>
                </a:ln>
                <a:effectLst/>
                <a:uLnTx/>
                <a:uFillTx/>
                <a:latin typeface="メイリオ" panose="020B0604030504040204" pitchFamily="50" charset="-128"/>
                <a:ea typeface="メイリオ"/>
                <a:cs typeface="+mn-cs"/>
              </a:rPr>
              <a:t>301</a:t>
            </a:r>
            <a:r>
              <a:rPr kumimoji="0" lang="ja-JP" altLang="en-US" sz="1200" b="0" i="0" u="none" strike="noStrike" kern="1200" cap="none" spc="0" normalizeH="0" baseline="0" noProof="0" dirty="0">
                <a:ln>
                  <a:noFill/>
                </a:ln>
                <a:effectLst/>
                <a:uLnTx/>
                <a:uFillTx/>
                <a:latin typeface="メイリオ" panose="020B0604030504040204" pitchFamily="50" charset="-128"/>
                <a:ea typeface="メイリオ"/>
                <a:cs typeface="+mn-cs"/>
              </a:rPr>
              <a:t>人以上の企業に公表が義務付けられていた</a:t>
            </a:r>
            <a:r>
              <a:rPr kumimoji="0" lang="ja-JP" altLang="en-US" sz="1200" b="0" i="0" u="sng" strike="noStrike" kern="1200" cap="none" spc="0" normalizeH="0" baseline="0" noProof="0" dirty="0">
                <a:ln>
                  <a:noFill/>
                </a:ln>
                <a:effectLst/>
                <a:uLnTx/>
                <a:uFillTx/>
                <a:latin typeface="メイリオ" panose="020B0604030504040204" pitchFamily="50" charset="-128"/>
                <a:ea typeface="メイリオ"/>
                <a:cs typeface="+mn-cs"/>
              </a:rPr>
              <a:t>男女間賃金差異について、</a:t>
            </a:r>
            <a:r>
              <a:rPr kumimoji="0" lang="en-US" altLang="ja-JP" sz="1200" b="0" i="0" u="sng" strike="noStrike" kern="1200" cap="none" spc="0" normalizeH="0" baseline="0" noProof="0" dirty="0">
                <a:ln>
                  <a:noFill/>
                </a:ln>
                <a:effectLst/>
                <a:uLnTx/>
                <a:uFillTx/>
                <a:latin typeface="メイリオ" panose="020B0604030504040204" pitchFamily="50" charset="-128"/>
                <a:ea typeface="メイリオ"/>
                <a:cs typeface="+mn-cs"/>
              </a:rPr>
              <a:t>101</a:t>
            </a:r>
            <a:r>
              <a:rPr kumimoji="0" lang="ja-JP" altLang="en-US" sz="1200" b="0" i="0" u="sng" strike="noStrike" kern="1200" cap="none" spc="0" normalizeH="0" baseline="0" noProof="0" dirty="0">
                <a:ln>
                  <a:noFill/>
                </a:ln>
                <a:effectLst/>
                <a:uLnTx/>
                <a:uFillTx/>
                <a:latin typeface="メイリオ" panose="020B0604030504040204" pitchFamily="50" charset="-128"/>
                <a:ea typeface="メイリオ"/>
                <a:cs typeface="+mn-cs"/>
              </a:rPr>
              <a:t>人以上の企業に公表義務を拡大</a:t>
            </a:r>
            <a:r>
              <a:rPr kumimoji="0" lang="ja-JP" altLang="en-US" sz="1200" b="0" i="0" u="none" strike="noStrike" kern="1200" cap="none" spc="0" normalizeH="0" baseline="0" noProof="0" dirty="0">
                <a:ln>
                  <a:noFill/>
                </a:ln>
                <a:effectLst/>
                <a:uLnTx/>
                <a:uFillTx/>
                <a:latin typeface="メイリオ" panose="020B0604030504040204" pitchFamily="50" charset="-128"/>
                <a:ea typeface="メイリオ"/>
                <a:cs typeface="+mn-cs"/>
              </a:rPr>
              <a:t>するとともに、新たに</a:t>
            </a:r>
            <a:r>
              <a:rPr kumimoji="0" lang="ja-JP" altLang="en-US" sz="1200" b="0" i="0" u="sng" strike="noStrike" kern="1200" cap="none" spc="0" normalizeH="0" baseline="0" noProof="0" dirty="0">
                <a:ln>
                  <a:noFill/>
                </a:ln>
                <a:effectLst/>
                <a:uLnTx/>
                <a:uFillTx/>
                <a:latin typeface="メイリオ" panose="020B0604030504040204" pitchFamily="50" charset="-128"/>
                <a:ea typeface="メイリオ"/>
                <a:cs typeface="+mn-cs"/>
              </a:rPr>
              <a:t>女性管理職比率についても</a:t>
            </a:r>
            <a:r>
              <a:rPr kumimoji="0" lang="en-US" altLang="ja-JP" sz="1200" b="0" i="0" u="sng" strike="noStrike" kern="1200" cap="none" spc="0" normalizeH="0" baseline="0" noProof="0" dirty="0">
                <a:ln>
                  <a:noFill/>
                </a:ln>
                <a:effectLst/>
                <a:uLnTx/>
                <a:uFillTx/>
                <a:latin typeface="メイリオ" panose="020B0604030504040204" pitchFamily="50" charset="-128"/>
                <a:ea typeface="メイリオ"/>
                <a:cs typeface="+mn-cs"/>
              </a:rPr>
              <a:t>101</a:t>
            </a:r>
            <a:r>
              <a:rPr kumimoji="0" lang="ja-JP" altLang="en-US" sz="1200" b="0" i="0" u="sng" strike="noStrike" kern="1200" cap="none" spc="0" normalizeH="0" baseline="0" noProof="0" dirty="0">
                <a:ln>
                  <a:noFill/>
                </a:ln>
                <a:effectLst/>
                <a:uLnTx/>
                <a:uFillTx/>
                <a:latin typeface="メイリオ" panose="020B0604030504040204" pitchFamily="50" charset="-128"/>
                <a:ea typeface="メイリオ"/>
                <a:cs typeface="+mn-cs"/>
              </a:rPr>
              <a:t>人以上の企業に公表を義務付け</a:t>
            </a:r>
            <a:r>
              <a:rPr kumimoji="0" lang="ja-JP" altLang="en-US" sz="1200" b="0" i="0" u="none" strike="noStrike" kern="1200" cap="none" spc="0" normalizeH="0" baseline="0" noProof="0" dirty="0">
                <a:ln>
                  <a:noFill/>
                </a:ln>
                <a:effectLst/>
                <a:uLnTx/>
                <a:uFillTx/>
                <a:latin typeface="メイリオ" panose="020B0604030504040204" pitchFamily="50" charset="-128"/>
                <a:ea typeface="メイリオ"/>
                <a:cs typeface="+mn-cs"/>
              </a:rPr>
              <a:t>ます。（従業員</a:t>
            </a:r>
            <a:r>
              <a:rPr kumimoji="1" lang="ja-JP" altLang="en-US"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数</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100</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人以下の企業は努力義務の対象です。）</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aphicFrame>
        <p:nvGraphicFramePr>
          <p:cNvPr id="11" name="表 10">
            <a:extLst>
              <a:ext uri="{FF2B5EF4-FFF2-40B4-BE49-F238E27FC236}">
                <a16:creationId xmlns:a16="http://schemas.microsoft.com/office/drawing/2014/main" id="{19CCD567-021D-F890-874D-C051378B290C}"/>
              </a:ext>
            </a:extLst>
          </p:cNvPr>
          <p:cNvGraphicFramePr>
            <a:graphicFrameLocks noGrp="1"/>
          </p:cNvGraphicFramePr>
          <p:nvPr/>
        </p:nvGraphicFramePr>
        <p:xfrm>
          <a:off x="113734" y="3757508"/>
          <a:ext cx="6696000" cy="1112520"/>
        </p:xfrm>
        <a:graphic>
          <a:graphicData uri="http://schemas.openxmlformats.org/drawingml/2006/table">
            <a:tbl>
              <a:tblPr firstRow="1" bandRow="1">
                <a:tableStyleId>{5C22544A-7EE6-4342-B048-85BDC9FD1C3A}</a:tableStyleId>
              </a:tblPr>
              <a:tblGrid>
                <a:gridCol w="950296">
                  <a:extLst>
                    <a:ext uri="{9D8B030D-6E8A-4147-A177-3AD203B41FA5}">
                      <a16:colId xmlns:a16="http://schemas.microsoft.com/office/drawing/2014/main" val="2575124032"/>
                    </a:ext>
                  </a:extLst>
                </a:gridCol>
                <a:gridCol w="2479852">
                  <a:extLst>
                    <a:ext uri="{9D8B030D-6E8A-4147-A177-3AD203B41FA5}">
                      <a16:colId xmlns:a16="http://schemas.microsoft.com/office/drawing/2014/main" val="3704724814"/>
                    </a:ext>
                  </a:extLst>
                </a:gridCol>
                <a:gridCol w="3265852">
                  <a:extLst>
                    <a:ext uri="{9D8B030D-6E8A-4147-A177-3AD203B41FA5}">
                      <a16:colId xmlns:a16="http://schemas.microsoft.com/office/drawing/2014/main" val="2425935806"/>
                    </a:ext>
                  </a:extLst>
                </a:gridCol>
              </a:tblGrid>
              <a:tr h="252000">
                <a:tc>
                  <a:txBody>
                    <a:bodyPr/>
                    <a:lstStyle/>
                    <a:p>
                      <a:pPr algn="ctr"/>
                      <a:r>
                        <a:rPr kumimoji="1" lang="ja-JP" altLang="en-US" sz="1100" u="sng" baseline="0">
                          <a:solidFill>
                            <a:schemeClr val="tx1"/>
                          </a:solidFill>
                          <a:latin typeface="Meiryo UI" panose="020B0604030504040204" pitchFamily="50" charset="-128"/>
                          <a:ea typeface="Meiryo UI" panose="020B0604030504040204" pitchFamily="50" charset="-128"/>
                        </a:rPr>
                        <a:t>企業等規模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kumimoji="1" lang="ja-JP" altLang="en-US" sz="1100" u="sng" baseline="0">
                          <a:solidFill>
                            <a:schemeClr val="tx1"/>
                          </a:solidFill>
                          <a:latin typeface="Meiryo UI" panose="020B0604030504040204" pitchFamily="50" charset="-128"/>
                          <a:ea typeface="Meiryo UI" panose="020B0604030504040204" pitchFamily="50" charset="-128"/>
                        </a:rPr>
                        <a:t>改正前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kumimoji="1" lang="ja-JP" altLang="en-US" sz="1100" u="sng" baseline="0">
                          <a:solidFill>
                            <a:srgbClr val="C00000"/>
                          </a:solidFill>
                          <a:latin typeface="Meiryo UI" panose="020B0604030504040204" pitchFamily="50" charset="-128"/>
                          <a:ea typeface="Meiryo UI" panose="020B0604030504040204" pitchFamily="50" charset="-128"/>
                        </a:rPr>
                        <a:t>改正後</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515391575"/>
                  </a:ext>
                </a:extLst>
              </a:tr>
              <a:tr h="360000">
                <a:tc>
                  <a:txBody>
                    <a:bodyPr/>
                    <a:lstStyle/>
                    <a:p>
                      <a:pPr algn="ctr"/>
                      <a:r>
                        <a:rPr kumimoji="1" lang="en-US" altLang="ja-JP" sz="1100" b="1" u="sng" baseline="0">
                          <a:solidFill>
                            <a:schemeClr val="tx1"/>
                          </a:solidFill>
                          <a:latin typeface="Meiryo UI" panose="020B0604030504040204" pitchFamily="50" charset="-128"/>
                          <a:ea typeface="Meiryo UI" panose="020B0604030504040204" pitchFamily="50" charset="-128"/>
                        </a:rPr>
                        <a:t>301</a:t>
                      </a:r>
                      <a:r>
                        <a:rPr kumimoji="1" lang="ja-JP" altLang="en-US" sz="1100" b="1" u="sng" baseline="0">
                          <a:solidFill>
                            <a:schemeClr val="tx1"/>
                          </a:solidFill>
                          <a:latin typeface="Meiryo UI" panose="020B0604030504040204" pitchFamily="50" charset="-128"/>
                          <a:ea typeface="Meiryo UI" panose="020B0604030504040204" pitchFamily="50" charset="-128"/>
                        </a:rPr>
                        <a:t>人以上</a:t>
                      </a:r>
                      <a:endParaRPr kumimoji="1" lang="en-US" altLang="ja-JP" sz="1100" b="1" u="sng" baseline="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100" b="1" u="sng" baseline="0">
                          <a:solidFill>
                            <a:schemeClr val="tx1"/>
                          </a:solidFill>
                          <a:latin typeface="Meiryo UI" panose="020B0604030504040204" pitchFamily="50" charset="-128"/>
                          <a:ea typeface="Meiryo UI" panose="020B0604030504040204" pitchFamily="50" charset="-128"/>
                        </a:rPr>
                        <a:t>男女間賃金差異</a:t>
                      </a:r>
                      <a:r>
                        <a:rPr kumimoji="1" lang="ja-JP" altLang="en-US" sz="1100" u="sng" baseline="0">
                          <a:solidFill>
                            <a:schemeClr val="tx1"/>
                          </a:solidFill>
                          <a:latin typeface="Meiryo UI" panose="020B0604030504040204" pitchFamily="50" charset="-128"/>
                          <a:ea typeface="Meiryo UI" panose="020B0604030504040204" pitchFamily="50" charset="-128"/>
                        </a:rPr>
                        <a:t>に加えて、</a:t>
                      </a:r>
                      <a:r>
                        <a:rPr kumimoji="1" lang="ja-JP" altLang="en-US" sz="1100" b="1" u="sng" baseline="0">
                          <a:solidFill>
                            <a:schemeClr val="tx1"/>
                          </a:solidFill>
                          <a:latin typeface="Meiryo UI" panose="020B0604030504040204" pitchFamily="50" charset="-128"/>
                          <a:ea typeface="Meiryo UI" panose="020B0604030504040204" pitchFamily="50" charset="-128"/>
                        </a:rPr>
                        <a:t>２項目以上 </a:t>
                      </a:r>
                      <a:r>
                        <a:rPr kumimoji="1" lang="ja-JP" altLang="en-US" sz="1100" u="sng" baseline="0">
                          <a:solidFill>
                            <a:schemeClr val="tx1"/>
                          </a:solidFill>
                          <a:latin typeface="Meiryo UI" panose="020B0604030504040204" pitchFamily="50" charset="-128"/>
                          <a:ea typeface="Meiryo UI" panose="020B0604030504040204" pitchFamily="50" charset="-128"/>
                        </a:rPr>
                        <a:t>を公表 </a:t>
                      </a:r>
                      <a:endParaRPr kumimoji="1" lang="en-US" altLang="ja-JP" sz="1100" u="sng" baseline="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100" b="1" u="sng" baseline="0" dirty="0">
                          <a:solidFill>
                            <a:schemeClr val="tx1"/>
                          </a:solidFill>
                          <a:latin typeface="Meiryo UI" panose="020B0604030504040204" pitchFamily="50" charset="-128"/>
                          <a:ea typeface="Meiryo UI" panose="020B0604030504040204" pitchFamily="50" charset="-128"/>
                        </a:rPr>
                        <a:t>男女間賃金差異</a:t>
                      </a:r>
                      <a:r>
                        <a:rPr kumimoji="1" lang="ja-JP" altLang="en-US" sz="1100" u="sng" baseline="0" dirty="0">
                          <a:solidFill>
                            <a:schemeClr val="tx1"/>
                          </a:solidFill>
                          <a:latin typeface="Meiryo UI" panose="020B0604030504040204" pitchFamily="50" charset="-128"/>
                          <a:ea typeface="Meiryo UI" panose="020B0604030504040204" pitchFamily="50" charset="-128"/>
                        </a:rPr>
                        <a:t>及び</a:t>
                      </a:r>
                      <a:r>
                        <a:rPr kumimoji="1" lang="ja-JP" altLang="en-US" sz="1100" b="1" u="sng" baseline="0" dirty="0">
                          <a:solidFill>
                            <a:srgbClr val="C00000"/>
                          </a:solidFill>
                          <a:latin typeface="Meiryo UI" panose="020B0604030504040204" pitchFamily="50" charset="-128"/>
                          <a:ea typeface="Meiryo UI" panose="020B0604030504040204" pitchFamily="50" charset="-128"/>
                        </a:rPr>
                        <a:t>女性管理職比率</a:t>
                      </a:r>
                      <a:r>
                        <a:rPr kumimoji="1" lang="ja-JP" altLang="en-US" sz="1100" b="0" u="sng" baseline="0" dirty="0">
                          <a:solidFill>
                            <a:schemeClr val="tx1"/>
                          </a:solidFill>
                          <a:latin typeface="Meiryo UI" panose="020B0604030504040204" pitchFamily="50" charset="-128"/>
                          <a:ea typeface="Meiryo UI" panose="020B0604030504040204" pitchFamily="50" charset="-128"/>
                        </a:rPr>
                        <a:t>に</a:t>
                      </a:r>
                      <a:r>
                        <a:rPr kumimoji="1" lang="ja-JP" altLang="en-US" sz="1100" u="sng" baseline="0" dirty="0">
                          <a:solidFill>
                            <a:schemeClr val="tx1"/>
                          </a:solidFill>
                          <a:latin typeface="Meiryo UI" panose="020B0604030504040204" pitchFamily="50" charset="-128"/>
                          <a:ea typeface="Meiryo UI" panose="020B0604030504040204" pitchFamily="50" charset="-128"/>
                        </a:rPr>
                        <a:t>加えて、</a:t>
                      </a:r>
                      <a:r>
                        <a:rPr kumimoji="1" lang="ja-JP" altLang="en-US" sz="1100" b="1" u="sng" baseline="0" dirty="0">
                          <a:solidFill>
                            <a:schemeClr val="tx1"/>
                          </a:solidFill>
                          <a:latin typeface="Meiryo UI" panose="020B0604030504040204" pitchFamily="50" charset="-128"/>
                          <a:ea typeface="Meiryo UI" panose="020B0604030504040204" pitchFamily="50" charset="-128"/>
                        </a:rPr>
                        <a:t>２項目以上</a:t>
                      </a:r>
                      <a:r>
                        <a:rPr kumimoji="1" lang="ja-JP" altLang="en-US" sz="1100" u="sng" baseline="0" dirty="0">
                          <a:solidFill>
                            <a:schemeClr val="tx1"/>
                          </a:solidFill>
                          <a:latin typeface="Meiryo UI" panose="020B0604030504040204" pitchFamily="50" charset="-128"/>
                          <a:ea typeface="Meiryo UI" panose="020B0604030504040204" pitchFamily="50" charset="-128"/>
                        </a:rPr>
                        <a:t>を公表</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23212371"/>
                  </a:ext>
                </a:extLst>
              </a:tr>
              <a:tr h="360000">
                <a:tc>
                  <a:txBody>
                    <a:bodyPr/>
                    <a:lstStyle/>
                    <a:p>
                      <a:pPr algn="ctr"/>
                      <a:r>
                        <a:rPr kumimoji="1" lang="en-US" altLang="ja-JP" sz="1100" b="1" u="sng" baseline="0">
                          <a:solidFill>
                            <a:schemeClr val="tx1"/>
                          </a:solidFill>
                          <a:latin typeface="Meiryo UI" panose="020B0604030504040204" pitchFamily="50" charset="-128"/>
                          <a:ea typeface="Meiryo UI" panose="020B0604030504040204" pitchFamily="50" charset="-128"/>
                        </a:rPr>
                        <a:t>101</a:t>
                      </a:r>
                      <a:r>
                        <a:rPr kumimoji="1" lang="ja-JP" altLang="en-US" sz="1100" b="1" u="sng" baseline="0">
                          <a:solidFill>
                            <a:schemeClr val="tx1"/>
                          </a:solidFill>
                          <a:latin typeface="Meiryo UI" panose="020B0604030504040204" pitchFamily="50" charset="-128"/>
                          <a:ea typeface="Meiryo UI" panose="020B0604030504040204" pitchFamily="50" charset="-128"/>
                        </a:rPr>
                        <a:t>人～</a:t>
                      </a:r>
                      <a:r>
                        <a:rPr kumimoji="1" lang="en-US" altLang="ja-JP" sz="1100" b="1" u="sng" baseline="0">
                          <a:solidFill>
                            <a:schemeClr val="tx1"/>
                          </a:solidFill>
                          <a:latin typeface="Meiryo UI" panose="020B0604030504040204" pitchFamily="50" charset="-128"/>
                          <a:ea typeface="Meiryo UI" panose="020B0604030504040204" pitchFamily="50" charset="-128"/>
                        </a:rPr>
                        <a:t>300</a:t>
                      </a:r>
                      <a:r>
                        <a:rPr kumimoji="1" lang="ja-JP" altLang="en-US" sz="1100" b="1" u="sng" baseline="0">
                          <a:solidFill>
                            <a:schemeClr val="tx1"/>
                          </a:solidFill>
                          <a:latin typeface="Meiryo UI" panose="020B0604030504040204" pitchFamily="50" charset="-128"/>
                          <a:ea typeface="Meiryo UI"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100" b="1" u="sng" baseline="0">
                          <a:solidFill>
                            <a:schemeClr val="tx1"/>
                          </a:solidFill>
                          <a:latin typeface="Meiryo UI" panose="020B0604030504040204" pitchFamily="50" charset="-128"/>
                          <a:ea typeface="Meiryo UI" panose="020B0604030504040204" pitchFamily="50" charset="-128"/>
                        </a:rPr>
                        <a:t>１項目以上</a:t>
                      </a:r>
                      <a:r>
                        <a:rPr kumimoji="1" lang="ja-JP" altLang="en-US" sz="1100" u="sng" baseline="0">
                          <a:solidFill>
                            <a:schemeClr val="tx1"/>
                          </a:solidFill>
                          <a:latin typeface="Meiryo UI" panose="020B0604030504040204" pitchFamily="50" charset="-128"/>
                          <a:ea typeface="Meiryo UI" panose="020B0604030504040204" pitchFamily="50" charset="-128"/>
                        </a:rPr>
                        <a:t>を公表 </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100" b="1" u="sng" baseline="0" dirty="0">
                          <a:solidFill>
                            <a:srgbClr val="C00000"/>
                          </a:solidFill>
                          <a:latin typeface="Meiryo UI" panose="020B0604030504040204" pitchFamily="50" charset="-128"/>
                          <a:ea typeface="Meiryo UI" panose="020B0604030504040204" pitchFamily="50" charset="-128"/>
                        </a:rPr>
                        <a:t>男女間賃金差異</a:t>
                      </a:r>
                      <a:r>
                        <a:rPr kumimoji="1" lang="ja-JP" altLang="en-US" sz="1100" u="sng" baseline="0" dirty="0">
                          <a:solidFill>
                            <a:schemeClr val="tx1"/>
                          </a:solidFill>
                          <a:latin typeface="Meiryo UI" panose="020B0604030504040204" pitchFamily="50" charset="-128"/>
                          <a:ea typeface="Meiryo UI" panose="020B0604030504040204" pitchFamily="50" charset="-128"/>
                        </a:rPr>
                        <a:t>及び</a:t>
                      </a:r>
                      <a:r>
                        <a:rPr kumimoji="1" lang="ja-JP" altLang="en-US" sz="1100" b="1" u="sng" baseline="0" dirty="0">
                          <a:solidFill>
                            <a:srgbClr val="C00000"/>
                          </a:solidFill>
                          <a:latin typeface="Meiryo UI" panose="020B0604030504040204" pitchFamily="50" charset="-128"/>
                          <a:ea typeface="Meiryo UI" panose="020B0604030504040204" pitchFamily="50" charset="-128"/>
                        </a:rPr>
                        <a:t>女性管理職比率</a:t>
                      </a:r>
                      <a:r>
                        <a:rPr kumimoji="1" lang="ja-JP" altLang="en-US" sz="1100" u="sng" baseline="0" dirty="0">
                          <a:solidFill>
                            <a:schemeClr val="tx1"/>
                          </a:solidFill>
                          <a:latin typeface="Meiryo UI" panose="020B0604030504040204" pitchFamily="50" charset="-128"/>
                          <a:ea typeface="Meiryo UI" panose="020B0604030504040204" pitchFamily="50" charset="-128"/>
                        </a:rPr>
                        <a:t>に加えて、</a:t>
                      </a:r>
                      <a:r>
                        <a:rPr kumimoji="1" lang="ja-JP" altLang="en-US" sz="1100" b="1" u="sng" baseline="0" dirty="0">
                          <a:solidFill>
                            <a:schemeClr val="tx1"/>
                          </a:solidFill>
                          <a:latin typeface="Meiryo UI" panose="020B0604030504040204" pitchFamily="50" charset="-128"/>
                          <a:ea typeface="Meiryo UI" panose="020B0604030504040204" pitchFamily="50" charset="-128"/>
                        </a:rPr>
                        <a:t>１項目以上</a:t>
                      </a:r>
                      <a:r>
                        <a:rPr kumimoji="1" lang="ja-JP" altLang="en-US" sz="1100" u="sng" baseline="0" dirty="0">
                          <a:solidFill>
                            <a:schemeClr val="tx1"/>
                          </a:solidFill>
                          <a:latin typeface="Meiryo UI" panose="020B0604030504040204" pitchFamily="50" charset="-128"/>
                          <a:ea typeface="Meiryo UI" panose="020B0604030504040204" pitchFamily="50" charset="-128"/>
                        </a:rPr>
                        <a:t>を公表</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6817460"/>
                  </a:ext>
                </a:extLst>
              </a:tr>
            </a:tbl>
          </a:graphicData>
        </a:graphic>
      </p:graphicFrame>
      <p:graphicFrame>
        <p:nvGraphicFramePr>
          <p:cNvPr id="12" name="表 11">
            <a:extLst>
              <a:ext uri="{FF2B5EF4-FFF2-40B4-BE49-F238E27FC236}">
                <a16:creationId xmlns:a16="http://schemas.microsoft.com/office/drawing/2014/main" id="{4121257A-2E64-3CA7-2311-CA8EFDE9311D}"/>
              </a:ext>
            </a:extLst>
          </p:cNvPr>
          <p:cNvGraphicFramePr>
            <a:graphicFrameLocks noGrp="1"/>
          </p:cNvGraphicFramePr>
          <p:nvPr>
            <p:extLst>
              <p:ext uri="{D42A27DB-BD31-4B8C-83A1-F6EECF244321}">
                <p14:modId xmlns:p14="http://schemas.microsoft.com/office/powerpoint/2010/main" val="3285674669"/>
              </p:ext>
            </p:extLst>
          </p:nvPr>
        </p:nvGraphicFramePr>
        <p:xfrm>
          <a:off x="271002" y="7342795"/>
          <a:ext cx="3145495" cy="2182450"/>
        </p:xfrm>
        <a:graphic>
          <a:graphicData uri="http://schemas.openxmlformats.org/drawingml/2006/table">
            <a:tbl>
              <a:tblPr firstRow="1" bandRow="1">
                <a:tableStyleId>{5C22544A-7EE6-4342-B048-85BDC9FD1C3A}</a:tableStyleId>
              </a:tblPr>
              <a:tblGrid>
                <a:gridCol w="3145495">
                  <a:extLst>
                    <a:ext uri="{9D8B030D-6E8A-4147-A177-3AD203B41FA5}">
                      <a16:colId xmlns:a16="http://schemas.microsoft.com/office/drawing/2014/main" val="3737014029"/>
                    </a:ext>
                  </a:extLst>
                </a:gridCol>
              </a:tblGrid>
              <a:tr h="614207">
                <a:tc>
                  <a:txBody>
                    <a:bodyPr/>
                    <a:lstStyle/>
                    <a:p>
                      <a:pPr marL="0" marR="0" lvl="0" indent="0" algn="ctr" defTabSz="914180" rtl="0" eaLnBrk="1" fontAlgn="auto" latinLnBrk="0" hangingPunct="1">
                        <a:lnSpc>
                          <a:spcPct val="100000"/>
                        </a:lnSpc>
                        <a:spcBef>
                          <a:spcPts val="0"/>
                        </a:spcBef>
                        <a:spcAft>
                          <a:spcPts val="0"/>
                        </a:spcAft>
                        <a:buClrTx/>
                        <a:buSzTx/>
                        <a:buFontTx/>
                        <a:buNone/>
                        <a:tabLst/>
                        <a:defRPr/>
                      </a:pPr>
                      <a:r>
                        <a:rPr lang="ja-JP" altLang="en-US" sz="1050" b="1"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「女性労働者に対する職業生活に関する</a:t>
                      </a:r>
                    </a:p>
                    <a:p>
                      <a:pPr marL="0" marR="0" lvl="0" indent="0" algn="ctr" defTabSz="914180" rtl="0" eaLnBrk="1" fontAlgn="auto" latinLnBrk="0" hangingPunct="1">
                        <a:lnSpc>
                          <a:spcPct val="100000"/>
                        </a:lnSpc>
                        <a:spcBef>
                          <a:spcPts val="0"/>
                        </a:spcBef>
                        <a:spcAft>
                          <a:spcPts val="0"/>
                        </a:spcAft>
                        <a:buClrTx/>
                        <a:buSzTx/>
                        <a:buFontTx/>
                        <a:buNone/>
                        <a:tabLst/>
                        <a:defRPr/>
                      </a:pPr>
                      <a:r>
                        <a:rPr lang="ja-JP" altLang="en-US" sz="1050" b="1"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機会の提供」</a:t>
                      </a:r>
                      <a:endParaRPr kumimoji="1" lang="en-US" altLang="ja-JP" sz="1050" b="0" u="none" dirty="0">
                        <a:solidFill>
                          <a:schemeClr val="tx1"/>
                        </a:solidFill>
                        <a:latin typeface="メイリオ" panose="020B0604030504040204" pitchFamily="50" charset="-128"/>
                        <a:ea typeface="メイリオ" panose="020B0604030504040204" pitchFamily="50" charset="-128"/>
                        <a:cs typeface="+mn-cs"/>
                      </a:endParaRPr>
                    </a:p>
                    <a:p>
                      <a:pPr marL="0" marR="0" lvl="0" indent="0" algn="ctr" defTabSz="914180" rtl="0" eaLnBrk="1" fontAlgn="auto" latinLnBrk="0" hangingPunct="1">
                        <a:lnSpc>
                          <a:spcPct val="100000"/>
                        </a:lnSpc>
                        <a:spcBef>
                          <a:spcPts val="0"/>
                        </a:spcBef>
                        <a:spcAft>
                          <a:spcPts val="0"/>
                        </a:spcAft>
                        <a:buClrTx/>
                        <a:buSzTx/>
                        <a:buFontTx/>
                        <a:buNone/>
                        <a:tabLst/>
                        <a:defRPr/>
                      </a:pPr>
                      <a:r>
                        <a:rPr lang="ja-JP" altLang="en-US" sz="1000" b="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以下の７項目から１項目以上を選択</a:t>
                      </a:r>
                      <a:endParaRPr lang="en-US" altLang="ja-JP" sz="1000" b="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7221" marR="107221" marT="46177" marB="461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B3D2"/>
                    </a:solidFill>
                  </a:tcPr>
                </a:tc>
                <a:extLst>
                  <a:ext uri="{0D108BD9-81ED-4DB2-BD59-A6C34878D82A}">
                    <a16:rowId xmlns:a16="http://schemas.microsoft.com/office/drawing/2014/main" val="1177083970"/>
                  </a:ext>
                </a:extLst>
              </a:tr>
              <a:tr h="1568243">
                <a:tc>
                  <a:txBody>
                    <a:bodyPr/>
                    <a:lstStyle/>
                    <a:p>
                      <a:pPr marL="185738" indent="-185738">
                        <a:lnSpc>
                          <a:spcPts val="1200"/>
                        </a:lnSpc>
                        <a:spcBef>
                          <a:spcPts val="600"/>
                        </a:spcBef>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・採用した労働者に占める女性労働者の割合</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marL="185738" indent="-185738">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・男女別の採用における競争倍率</a:t>
                      </a:r>
                    </a:p>
                    <a:p>
                      <a:pPr marL="185738" indent="-185738">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・労働者に占める女性労働者の割合</a:t>
                      </a:r>
                    </a:p>
                    <a:p>
                      <a:pPr marL="185738" indent="-185738">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・係長級にある者に占める女性労働者の割合</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marL="185738" indent="-185738">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・役員に占める女性の割合</a:t>
                      </a:r>
                    </a:p>
                    <a:p>
                      <a:pPr marL="185738" indent="-185738">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・男女別の職種又は雇用形態の転換実績</a:t>
                      </a:r>
                    </a:p>
                    <a:p>
                      <a:pPr marL="185738" indent="-185738">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・男女別の再雇用又は中途採用の実績</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txBody>
                  <a:tcPr marL="107221" marR="107221" marT="46177" marB="461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57605471"/>
                  </a:ext>
                </a:extLst>
              </a:tr>
            </a:tbl>
          </a:graphicData>
        </a:graphic>
      </p:graphicFrame>
      <p:grpSp>
        <p:nvGrpSpPr>
          <p:cNvPr id="13" name="グループ化 12">
            <a:extLst>
              <a:ext uri="{FF2B5EF4-FFF2-40B4-BE49-F238E27FC236}">
                <a16:creationId xmlns:a16="http://schemas.microsoft.com/office/drawing/2014/main" id="{FCE88D92-EBB8-3955-26FD-C42E50D4186A}"/>
              </a:ext>
            </a:extLst>
          </p:cNvPr>
          <p:cNvGrpSpPr/>
          <p:nvPr/>
        </p:nvGrpSpPr>
        <p:grpSpPr>
          <a:xfrm>
            <a:off x="1218707" y="9545303"/>
            <a:ext cx="4708616" cy="351300"/>
            <a:chOff x="1481901" y="455578"/>
            <a:chExt cx="4759125" cy="346401"/>
          </a:xfrm>
        </p:grpSpPr>
        <p:pic>
          <p:nvPicPr>
            <p:cNvPr id="14" name="図 13" descr="a">
              <a:extLst>
                <a:ext uri="{FF2B5EF4-FFF2-40B4-BE49-F238E27FC236}">
                  <a16:creationId xmlns:a16="http://schemas.microsoft.com/office/drawing/2014/main" id="{039FEDAC-4F25-FB65-08C4-B0558A0625A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41665" y="455578"/>
              <a:ext cx="265247" cy="265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角丸四角形 9">
              <a:extLst>
                <a:ext uri="{FF2B5EF4-FFF2-40B4-BE49-F238E27FC236}">
                  <a16:creationId xmlns:a16="http://schemas.microsoft.com/office/drawing/2014/main" id="{44032F40-F12A-BC27-CBD7-FB1B2FAEB1D2}"/>
                </a:ext>
              </a:extLst>
            </p:cNvPr>
            <p:cNvSpPr/>
            <p:nvPr/>
          </p:nvSpPr>
          <p:spPr>
            <a:xfrm>
              <a:off x="1481901" y="490060"/>
              <a:ext cx="4759125" cy="311919"/>
            </a:xfrm>
            <a:prstGeom prst="roundRect">
              <a:avLst/>
            </a:prstGeom>
            <a:noFill/>
            <a:ln w="1905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en-US" sz="1200" kern="1200">
                  <a:solidFill>
                    <a:srgbClr val="000000"/>
                  </a:solidFill>
                  <a:effectLst/>
                  <a:latin typeface="ＭＳ Ｐゴシック" panose="020B0600070205080204" pitchFamily="50" charset="-128"/>
                  <a:ea typeface="メイリオ" panose="020B0604030504040204" pitchFamily="50" charset="-128"/>
                  <a:cs typeface="メイリオ" panose="020B0604030504040204" pitchFamily="50" charset="-128"/>
                </a:rPr>
                <a:t>厚生労働省　</a:t>
              </a:r>
              <a:r>
                <a:rPr lang="ja-JP" sz="1200" kern="1200">
                  <a:solidFill>
                    <a:srgbClr val="000000"/>
                  </a:solidFill>
                  <a:effectLst/>
                  <a:latin typeface="ＭＳ Ｐゴシック" panose="020B0600070205080204" pitchFamily="50" charset="-128"/>
                  <a:ea typeface="メイリオ" panose="020B0604030504040204" pitchFamily="50" charset="-128"/>
                  <a:cs typeface="メイリオ" panose="020B0604030504040204" pitchFamily="50" charset="-128"/>
                </a:rPr>
                <a:t>都道府県労働局　雇用環境・均等部（室）</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grpSp>
      <p:sp>
        <p:nvSpPr>
          <p:cNvPr id="3" name="矢印: 左 2">
            <a:extLst>
              <a:ext uri="{FF2B5EF4-FFF2-40B4-BE49-F238E27FC236}">
                <a16:creationId xmlns:a16="http://schemas.microsoft.com/office/drawing/2014/main" id="{7CB2D3DA-2C3C-A0A3-3BC1-5B808BA04774}"/>
              </a:ext>
            </a:extLst>
          </p:cNvPr>
          <p:cNvSpPr/>
          <p:nvPr/>
        </p:nvSpPr>
        <p:spPr>
          <a:xfrm>
            <a:off x="4440631" y="2611974"/>
            <a:ext cx="648072" cy="423356"/>
          </a:xfrm>
          <a:prstGeom prst="lef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rgbClr val="C00000"/>
                </a:solidFill>
                <a:latin typeface="HG丸ｺﾞｼｯｸM-PRO" panose="020F0600000000000000" pitchFamily="50" charset="-128"/>
                <a:ea typeface="HG丸ｺﾞｼｯｸM-PRO" panose="020F0600000000000000" pitchFamily="50" charset="-128"/>
              </a:rPr>
              <a:t>義務</a:t>
            </a:r>
          </a:p>
        </p:txBody>
      </p:sp>
      <p:sp>
        <p:nvSpPr>
          <p:cNvPr id="18" name="テキスト ボックス 17">
            <a:extLst>
              <a:ext uri="{FF2B5EF4-FFF2-40B4-BE49-F238E27FC236}">
                <a16:creationId xmlns:a16="http://schemas.microsoft.com/office/drawing/2014/main" id="{4AF4C787-4752-7B28-0327-EEC652219F82}"/>
              </a:ext>
            </a:extLst>
          </p:cNvPr>
          <p:cNvSpPr txBox="1"/>
          <p:nvPr/>
        </p:nvSpPr>
        <p:spPr>
          <a:xfrm>
            <a:off x="62631" y="1427651"/>
            <a:ext cx="6757269" cy="1015663"/>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rPr>
              <a:t>　女性の職業生活における活躍に関する取組の推進等を図るため、</a:t>
            </a:r>
            <a:r>
              <a:rPr lang="en-US" altLang="ja-JP" sz="1200" dirty="0">
                <a:latin typeface="メイリオ" panose="020B0604030504040204" pitchFamily="50" charset="-128"/>
                <a:ea typeface="メイリオ" panose="020B0604030504040204" pitchFamily="50" charset="-128"/>
              </a:rPr>
              <a:t>10</a:t>
            </a:r>
            <a:r>
              <a:rPr lang="ja-JP" altLang="en-US" sz="1200" dirty="0">
                <a:latin typeface="メイリオ" panose="020B0604030504040204" pitchFamily="50" charset="-128"/>
                <a:ea typeface="メイリオ" panose="020B0604030504040204" pitchFamily="50" charset="-128"/>
              </a:rPr>
              <a:t>年の期限延長や情報公表の必須項目の拡大を含めた女性活躍推進法等を改正する法律が成立し（令和７年６月</a:t>
            </a:r>
            <a:r>
              <a:rPr lang="en-US" altLang="ja-JP" sz="1200" dirty="0">
                <a:latin typeface="メイリオ" panose="020B0604030504040204" pitchFamily="50" charset="-128"/>
                <a:ea typeface="メイリオ" panose="020B0604030504040204" pitchFamily="50" charset="-128"/>
              </a:rPr>
              <a:t>11</a:t>
            </a:r>
            <a:r>
              <a:rPr lang="ja-JP" altLang="en-US" sz="1200" dirty="0">
                <a:latin typeface="メイリオ" panose="020B0604030504040204" pitchFamily="50" charset="-128"/>
                <a:ea typeface="メイリオ" panose="020B0604030504040204" pitchFamily="50" charset="-128"/>
              </a:rPr>
              <a:t>日公布） 、また、女性活躍推進法に基づく省令・指針を改正しました（同年</a:t>
            </a:r>
            <a:r>
              <a:rPr lang="en-US" altLang="ja-JP" sz="1200" dirty="0">
                <a:latin typeface="メイリオ" panose="020B0604030504040204" pitchFamily="50" charset="-128"/>
                <a:ea typeface="メイリオ" panose="020B0604030504040204" pitchFamily="50" charset="-128"/>
              </a:rPr>
              <a:t>12</a:t>
            </a:r>
            <a:r>
              <a:rPr lang="ja-JP" altLang="en-US" sz="1200" dirty="0">
                <a:latin typeface="メイリオ" panose="020B0604030504040204" pitchFamily="50" charset="-128"/>
                <a:ea typeface="メイリオ" panose="020B0604030504040204" pitchFamily="50" charset="-128"/>
              </a:rPr>
              <a:t>月</a:t>
            </a:r>
            <a:r>
              <a:rPr lang="en-US" altLang="ja-JP" sz="1200" dirty="0">
                <a:latin typeface="メイリオ" panose="020B0604030504040204" pitchFamily="50" charset="-128"/>
                <a:ea typeface="メイリオ" panose="020B0604030504040204" pitchFamily="50" charset="-128"/>
              </a:rPr>
              <a:t>23</a:t>
            </a:r>
            <a:r>
              <a:rPr lang="ja-JP" altLang="en-US" sz="1200" dirty="0">
                <a:latin typeface="メイリオ" panose="020B0604030504040204" pitchFamily="50" charset="-128"/>
                <a:ea typeface="メイリオ" panose="020B0604030504040204" pitchFamily="50" charset="-128"/>
              </a:rPr>
              <a:t>日公布・告示）</a:t>
            </a:r>
            <a:r>
              <a:rPr kumimoji="1" lang="ja-JP" altLang="en-US" sz="1200" dirty="0">
                <a:latin typeface="メイリオ" panose="020B0604030504040204" pitchFamily="50" charset="-128"/>
                <a:ea typeface="メイリオ" panose="020B0604030504040204" pitchFamily="50" charset="-128"/>
              </a:rPr>
              <a:t>。</a:t>
            </a:r>
          </a:p>
          <a:p>
            <a:r>
              <a:rPr kumimoji="1" lang="ja-JP" altLang="en-US" sz="1200" dirty="0">
                <a:latin typeface="メイリオ" panose="020B0604030504040204" pitchFamily="50" charset="-128"/>
                <a:ea typeface="メイリオ" panose="020B0604030504040204" pitchFamily="50" charset="-128"/>
              </a:rPr>
              <a:t>　事業主の皆さまは、女性活躍推進法に基づく情報公表や一般事業主行動計画の策定に際し、改正法や改正省令・指針に沿った取組が行われるよう準備を進めてください。</a:t>
            </a:r>
          </a:p>
        </p:txBody>
      </p:sp>
      <p:sp>
        <p:nvSpPr>
          <p:cNvPr id="4" name="正方形/長方形 3">
            <a:extLst>
              <a:ext uri="{FF2B5EF4-FFF2-40B4-BE49-F238E27FC236}">
                <a16:creationId xmlns:a16="http://schemas.microsoft.com/office/drawing/2014/main" id="{18834373-D5A7-836B-365D-38F12E214C7B}"/>
              </a:ext>
            </a:extLst>
          </p:cNvPr>
          <p:cNvSpPr/>
          <p:nvPr/>
        </p:nvSpPr>
        <p:spPr>
          <a:xfrm>
            <a:off x="4379394" y="81496"/>
            <a:ext cx="2409090" cy="364654"/>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200">
                <a:latin typeface="メイリオ" panose="020B0604030504040204" pitchFamily="50" charset="-128"/>
                <a:ea typeface="メイリオ" panose="020B0604030504040204" pitchFamily="50" charset="-128"/>
              </a:rPr>
              <a:t>2026</a:t>
            </a:r>
            <a:r>
              <a:rPr kumimoji="1" lang="ja-JP" altLang="en-US" sz="1200">
                <a:latin typeface="メイリオ" panose="020B0604030504040204" pitchFamily="50" charset="-128"/>
                <a:ea typeface="メイリオ" panose="020B0604030504040204" pitchFamily="50" charset="-128"/>
              </a:rPr>
              <a:t>（令和８）年４月１日施行</a:t>
            </a:r>
          </a:p>
        </p:txBody>
      </p:sp>
      <p:sp>
        <p:nvSpPr>
          <p:cNvPr id="5" name="正方形/長方形 4">
            <a:extLst>
              <a:ext uri="{FF2B5EF4-FFF2-40B4-BE49-F238E27FC236}">
                <a16:creationId xmlns:a16="http://schemas.microsoft.com/office/drawing/2014/main" id="{F3D2B082-21A0-6FD3-AF99-85496114B34B}"/>
              </a:ext>
            </a:extLst>
          </p:cNvPr>
          <p:cNvSpPr/>
          <p:nvPr/>
        </p:nvSpPr>
        <p:spPr>
          <a:xfrm>
            <a:off x="710170" y="4925056"/>
            <a:ext cx="6012746" cy="331177"/>
          </a:xfrm>
          <a:prstGeom prst="rect">
            <a:avLst/>
          </a:prstGeom>
          <a:noFill/>
          <a:ln w="31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dirty="0">
                <a:solidFill>
                  <a:schemeClr val="tx1"/>
                </a:solidFill>
              </a:rPr>
              <a:t>情報公表の範囲そのものが、女性活躍に対する姿勢を表すものとして求職者の企業選択の要素となることにご留意いただき、必須項目数以上の項目について積極的な公表をご検討ください。</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226086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DF886-B88B-DCA1-1830-0105F7CB038A}"/>
            </a:ext>
          </a:extLst>
        </p:cNvPr>
        <p:cNvGrpSpPr/>
        <p:nvPr/>
      </p:nvGrpSpPr>
      <p:grpSpPr>
        <a:xfrm>
          <a:off x="0" y="0"/>
          <a:ext cx="0" cy="0"/>
          <a:chOff x="0" y="0"/>
          <a:chExt cx="0" cy="0"/>
        </a:xfrm>
      </p:grpSpPr>
      <p:sp>
        <p:nvSpPr>
          <p:cNvPr id="17" name="横巻き 20">
            <a:extLst>
              <a:ext uri="{FF2B5EF4-FFF2-40B4-BE49-F238E27FC236}">
                <a16:creationId xmlns:a16="http://schemas.microsoft.com/office/drawing/2014/main" id="{03F7B623-80F7-BA9A-A5C7-6271F3300596}"/>
              </a:ext>
            </a:extLst>
          </p:cNvPr>
          <p:cNvSpPr/>
          <p:nvPr/>
        </p:nvSpPr>
        <p:spPr>
          <a:xfrm>
            <a:off x="178127" y="272480"/>
            <a:ext cx="3332740" cy="353487"/>
          </a:xfrm>
          <a:prstGeom prst="horizontalScroll">
            <a:avLst/>
          </a:prstGeom>
          <a:solidFill>
            <a:srgbClr val="CCECFF"/>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メイリオ" panose="020B0604030504040204" pitchFamily="50" charset="-128"/>
                <a:ea typeface="メイリオ" panose="020B0604030504040204" pitchFamily="50" charset="-128"/>
              </a:rPr>
              <a:t>従業員数</a:t>
            </a:r>
            <a:r>
              <a:rPr kumimoji="1" lang="en-US" altLang="ja-JP" sz="1400" b="1">
                <a:solidFill>
                  <a:schemeClr val="tx1"/>
                </a:solidFill>
                <a:latin typeface="メイリオ" panose="020B0604030504040204" pitchFamily="50" charset="-128"/>
                <a:ea typeface="メイリオ" panose="020B0604030504040204" pitchFamily="50" charset="-128"/>
              </a:rPr>
              <a:t>1</a:t>
            </a:r>
            <a:r>
              <a:rPr lang="en-US" altLang="ja-JP" sz="1400" b="1">
                <a:solidFill>
                  <a:schemeClr val="tx1"/>
                </a:solidFill>
                <a:latin typeface="メイリオ" panose="020B0604030504040204" pitchFamily="50" charset="-128"/>
                <a:ea typeface="メイリオ" panose="020B0604030504040204" pitchFamily="50" charset="-128"/>
              </a:rPr>
              <a:t>01</a:t>
            </a:r>
            <a:r>
              <a:rPr lang="ja-JP" altLang="en-US" sz="1400" b="1">
                <a:solidFill>
                  <a:schemeClr val="tx1"/>
                </a:solidFill>
                <a:latin typeface="メイリオ" panose="020B0604030504040204" pitchFamily="50" charset="-128"/>
                <a:ea typeface="メイリオ" panose="020B0604030504040204" pitchFamily="50" charset="-128"/>
              </a:rPr>
              <a:t>～</a:t>
            </a:r>
            <a:r>
              <a:rPr kumimoji="1" lang="en-US" altLang="ja-JP" sz="1400" b="1">
                <a:solidFill>
                  <a:schemeClr val="tx1"/>
                </a:solidFill>
                <a:latin typeface="メイリオ" panose="020B0604030504040204" pitchFamily="50" charset="-128"/>
                <a:ea typeface="メイリオ" panose="020B0604030504040204" pitchFamily="50" charset="-128"/>
              </a:rPr>
              <a:t>300</a:t>
            </a:r>
            <a:r>
              <a:rPr kumimoji="1" lang="ja-JP" altLang="en-US" sz="1400" b="1">
                <a:solidFill>
                  <a:schemeClr val="tx1"/>
                </a:solidFill>
                <a:latin typeface="メイリオ" panose="020B0604030504040204" pitchFamily="50" charset="-128"/>
                <a:ea typeface="メイリオ" panose="020B0604030504040204" pitchFamily="50" charset="-128"/>
              </a:rPr>
              <a:t>人の企業は・・</a:t>
            </a:r>
            <a:endParaRPr lang="ja-JP" altLang="en-US" sz="1400" b="1">
              <a:solidFill>
                <a:srgbClr val="0000CC"/>
              </a:solidFill>
              <a:latin typeface="メイリオ" panose="020B0604030504040204" pitchFamily="50" charset="-128"/>
              <a:ea typeface="メイリオ" panose="020B0604030504040204" pitchFamily="50" charset="-128"/>
            </a:endParaRPr>
          </a:p>
        </p:txBody>
      </p:sp>
      <p:sp>
        <p:nvSpPr>
          <p:cNvPr id="19" name="テキスト ボックス 18">
            <a:extLst>
              <a:ext uri="{FF2B5EF4-FFF2-40B4-BE49-F238E27FC236}">
                <a16:creationId xmlns:a16="http://schemas.microsoft.com/office/drawing/2014/main" id="{6BF1E517-4494-D9DE-8FAC-EC0960C9BE93}"/>
              </a:ext>
            </a:extLst>
          </p:cNvPr>
          <p:cNvSpPr txBox="1"/>
          <p:nvPr/>
        </p:nvSpPr>
        <p:spPr>
          <a:xfrm>
            <a:off x="103939" y="560512"/>
            <a:ext cx="6673433" cy="1338828"/>
          </a:xfrm>
          <a:prstGeom prst="rect">
            <a:avLst/>
          </a:prstGeom>
          <a:noFill/>
        </p:spPr>
        <p:txBody>
          <a:bodyPr wrap="square" rtlCol="0">
            <a:spAutoFit/>
          </a:bodyPr>
          <a:lstStyle/>
          <a:p>
            <a:endParaRPr lang="ja-JP" altLang="en-US" sz="700" dirty="0">
              <a:latin typeface="メイリオ" panose="020B0604030504040204" pitchFamily="50" charset="-128"/>
              <a:ea typeface="メイリオ" panose="020B0604030504040204" pitchFamily="50" charset="-128"/>
            </a:endParaRPr>
          </a:p>
          <a:p>
            <a:r>
              <a:rPr lang="ja-JP" altLang="en-US" sz="1400" b="1" dirty="0">
                <a:latin typeface="メイリオ" panose="020B0604030504040204" pitchFamily="50" charset="-128"/>
                <a:ea typeface="メイリオ" panose="020B0604030504040204" pitchFamily="50" charset="-128"/>
              </a:rPr>
              <a:t>　</a:t>
            </a:r>
            <a:r>
              <a:rPr lang="ja-JP" altLang="en-US" sz="1200" b="1" dirty="0">
                <a:latin typeface="メイリオ" panose="020B0604030504040204" pitchFamily="50" charset="-128"/>
                <a:ea typeface="メイリオ" panose="020B0604030504040204" pitchFamily="50" charset="-128"/>
              </a:rPr>
              <a:t>従業員数が</a:t>
            </a:r>
            <a:r>
              <a:rPr lang="en-US" altLang="ja-JP" sz="1200" b="1" dirty="0">
                <a:latin typeface="メイリオ" panose="020B0604030504040204" pitchFamily="50" charset="-128"/>
                <a:ea typeface="メイリオ" panose="020B0604030504040204" pitchFamily="50" charset="-128"/>
              </a:rPr>
              <a:t>101</a:t>
            </a:r>
            <a:r>
              <a:rPr lang="ja-JP" altLang="en-US" sz="1200" b="1" dirty="0">
                <a:latin typeface="メイリオ" panose="020B0604030504040204" pitchFamily="50" charset="-128"/>
                <a:ea typeface="メイリオ" panose="020B0604030504040204" pitchFamily="50" charset="-128"/>
              </a:rPr>
              <a:t>～</a:t>
            </a:r>
            <a:r>
              <a:rPr lang="en-US" altLang="ja-JP" sz="1200" b="1" dirty="0">
                <a:latin typeface="メイリオ" panose="020B0604030504040204" pitchFamily="50" charset="-128"/>
                <a:ea typeface="メイリオ" panose="020B0604030504040204" pitchFamily="50" charset="-128"/>
              </a:rPr>
              <a:t>300</a:t>
            </a:r>
            <a:r>
              <a:rPr lang="ja-JP" altLang="en-US" sz="1200" b="1" dirty="0">
                <a:latin typeface="メイリオ" panose="020B0604030504040204" pitchFamily="50" charset="-128"/>
                <a:ea typeface="メイリオ" panose="020B0604030504040204" pitchFamily="50" charset="-128"/>
              </a:rPr>
              <a:t>人の企業</a:t>
            </a:r>
            <a:r>
              <a:rPr lang="ja-JP" altLang="en-US" sz="1200" dirty="0">
                <a:latin typeface="メイリオ" panose="020B0604030504040204" pitchFamily="50" charset="-128"/>
                <a:ea typeface="メイリオ" panose="020B0604030504040204" pitchFamily="50" charset="-128"/>
              </a:rPr>
              <a:t>に、以下の</a:t>
            </a:r>
            <a:r>
              <a:rPr lang="ja-JP" altLang="en-US" sz="1400" b="1" u="sng" dirty="0">
                <a:solidFill>
                  <a:srgbClr val="FF0000"/>
                </a:solidFill>
                <a:latin typeface="メイリオ" panose="020B0604030504040204" pitchFamily="50" charset="-128"/>
                <a:ea typeface="メイリオ" panose="020B0604030504040204" pitchFamily="50" charset="-128"/>
              </a:rPr>
              <a:t>３項目以上の情報公表</a:t>
            </a:r>
            <a:r>
              <a:rPr lang="ja-JP" altLang="en-US" sz="1200" dirty="0">
                <a:latin typeface="メイリオ" panose="020B0604030504040204" pitchFamily="50" charset="-128"/>
                <a:ea typeface="メイリオ" panose="020B0604030504040204" pitchFamily="50" charset="-128"/>
              </a:rPr>
              <a:t>を義務付けます。</a:t>
            </a:r>
            <a:endParaRPr lang="ja-JP" altLang="en-US" sz="1200" b="1" dirty="0">
              <a:solidFill>
                <a:srgbClr val="FF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en-US" sz="1200" b="1" u="sng" dirty="0">
                <a:solidFill>
                  <a:srgbClr val="FF0000"/>
                </a:solidFill>
                <a:latin typeface="メイリオ" panose="020B0604030504040204" pitchFamily="50" charset="-128"/>
                <a:ea typeface="メイリオ" panose="020B0604030504040204" pitchFamily="50" charset="-128"/>
              </a:rPr>
              <a:t>男女間賃金差異</a:t>
            </a:r>
            <a:r>
              <a:rPr lang="ja-JP" altLang="en-US" sz="1200" dirty="0">
                <a:solidFill>
                  <a:srgbClr val="FF0000"/>
                </a:solidFill>
                <a:latin typeface="メイリオ" panose="020B0604030504040204" pitchFamily="50" charset="-128"/>
                <a:ea typeface="メイリオ" panose="020B0604030504040204" pitchFamily="50" charset="-128"/>
              </a:rPr>
              <a:t>（令和８年４月１日から新たに義務付け）</a:t>
            </a:r>
          </a:p>
          <a:p>
            <a:r>
              <a:rPr lang="ja-JP" altLang="en-US" sz="1200" dirty="0">
                <a:latin typeface="メイリオ" panose="020B0604030504040204" pitchFamily="50" charset="-128"/>
                <a:ea typeface="メイリオ" panose="020B0604030504040204" pitchFamily="50" charset="-128"/>
              </a:rPr>
              <a:t>　　　　■</a:t>
            </a:r>
            <a:r>
              <a:rPr lang="ja-JP" altLang="en-US" sz="1200" b="1" u="sng" dirty="0">
                <a:solidFill>
                  <a:srgbClr val="FF0000"/>
                </a:solidFill>
                <a:latin typeface="メイリオ" panose="020B0604030504040204" pitchFamily="50" charset="-128"/>
                <a:ea typeface="メイリオ" panose="020B0604030504040204" pitchFamily="50" charset="-128"/>
              </a:rPr>
              <a:t>女性管理職比率</a:t>
            </a:r>
            <a:r>
              <a:rPr lang="ja-JP" altLang="en-US" sz="1200" dirty="0">
                <a:solidFill>
                  <a:srgbClr val="FF0000"/>
                </a:solidFill>
                <a:latin typeface="メイリオ" panose="020B0604030504040204" pitchFamily="50" charset="-128"/>
                <a:ea typeface="メイリオ" panose="020B0604030504040204" pitchFamily="50" charset="-128"/>
              </a:rPr>
              <a:t>（令和８年４月１日から新たに義務付け）</a:t>
            </a:r>
          </a:p>
          <a:p>
            <a:r>
              <a:rPr lang="ja-JP" altLang="en-US" sz="1200" dirty="0">
                <a:latin typeface="メイリオ" panose="020B0604030504040204" pitchFamily="50" charset="-128"/>
                <a:ea typeface="メイリオ" panose="020B0604030504040204" pitchFamily="50" charset="-128"/>
              </a:rPr>
              <a:t>　　　　■</a:t>
            </a:r>
            <a:r>
              <a:rPr lang="ja-JP" altLang="en-US" sz="1200" b="1" u="sng" dirty="0">
                <a:latin typeface="メイリオ" panose="020B0604030504040204" pitchFamily="50" charset="-128"/>
                <a:ea typeface="メイリオ" panose="020B0604030504040204" pitchFamily="50" charset="-128"/>
              </a:rPr>
              <a:t>女性労働者に対する職業生活に関する機会の提供</a:t>
            </a:r>
            <a:r>
              <a:rPr lang="ja-JP" altLang="en-US" sz="1200" dirty="0">
                <a:latin typeface="メイリオ" panose="020B0604030504040204" pitchFamily="50" charset="-128"/>
                <a:ea typeface="メイリオ" panose="020B0604030504040204" pitchFamily="50" charset="-128"/>
              </a:rPr>
              <a:t>に関する実績、または</a:t>
            </a:r>
            <a:endParaRPr lang="en-US" altLang="ja-JP" sz="1200" dirty="0">
              <a:latin typeface="メイリオ" panose="020B0604030504040204" pitchFamily="50" charset="-128"/>
              <a:ea typeface="メイリオ" panose="020B0604030504040204" pitchFamily="50" charset="-128"/>
            </a:endParaRPr>
          </a:p>
          <a:p>
            <a:r>
              <a:rPr lang="ja-JP" altLang="en-US" sz="1200" b="1" dirty="0">
                <a:latin typeface="メイリオ" panose="020B0604030504040204" pitchFamily="50" charset="-128"/>
                <a:ea typeface="メイリオ" panose="020B0604030504040204" pitchFamily="50" charset="-128"/>
              </a:rPr>
              <a:t>　　　　　</a:t>
            </a:r>
            <a:r>
              <a:rPr lang="ja-JP" altLang="en-US" sz="1200" b="1" u="sng" dirty="0">
                <a:latin typeface="メイリオ" panose="020B0604030504040204" pitchFamily="50" charset="-128"/>
                <a:ea typeface="メイリオ" panose="020B0604030504040204" pitchFamily="50" charset="-128"/>
              </a:rPr>
              <a:t>職業生活と家庭生活との両立</a:t>
            </a:r>
            <a:r>
              <a:rPr lang="ja-JP" altLang="en-US" sz="1200" dirty="0">
                <a:latin typeface="メイリオ" panose="020B0604030504040204" pitchFamily="50" charset="-128"/>
                <a:ea typeface="メイリオ" panose="020B0604030504040204" pitchFamily="50" charset="-128"/>
              </a:rPr>
              <a:t>に資する雇用環境の整備に関する実績　</a:t>
            </a:r>
            <a:endParaRPr lang="en-US" altLang="ja-JP" sz="1200" dirty="0">
              <a:latin typeface="メイリオ" panose="020B0604030504040204" pitchFamily="50" charset="-128"/>
              <a:ea typeface="メイリオ" panose="020B0604030504040204" pitchFamily="50" charset="-128"/>
            </a:endParaRPr>
          </a:p>
          <a:p>
            <a:pPr marL="715963" indent="-715963"/>
            <a:r>
              <a:rPr lang="ja-JP" altLang="en-US" sz="1200" b="1" dirty="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（前ページの２つの表の</a:t>
            </a:r>
            <a:r>
              <a:rPr lang="en-US" altLang="ja-JP" sz="1200" dirty="0">
                <a:latin typeface="メイリオ" panose="020B0604030504040204" pitchFamily="50" charset="-128"/>
                <a:ea typeface="メイリオ" panose="020B0604030504040204" pitchFamily="50" charset="-128"/>
              </a:rPr>
              <a:t>14</a:t>
            </a:r>
            <a:r>
              <a:rPr lang="ja-JP" altLang="en-US" sz="1200" dirty="0">
                <a:latin typeface="メイリオ" panose="020B0604030504040204" pitchFamily="50" charset="-128"/>
                <a:ea typeface="メイリオ" panose="020B0604030504040204" pitchFamily="50" charset="-128"/>
              </a:rPr>
              <a:t>項目のうち１項目以上を選択して公表）　</a:t>
            </a:r>
          </a:p>
        </p:txBody>
      </p:sp>
      <p:sp>
        <p:nvSpPr>
          <p:cNvPr id="3" name="角丸四角形 14">
            <a:extLst>
              <a:ext uri="{FF2B5EF4-FFF2-40B4-BE49-F238E27FC236}">
                <a16:creationId xmlns:a16="http://schemas.microsoft.com/office/drawing/2014/main" id="{991D23FE-FEA5-6DDF-F7E4-A53960C0AF2C}"/>
              </a:ext>
            </a:extLst>
          </p:cNvPr>
          <p:cNvSpPr/>
          <p:nvPr/>
        </p:nvSpPr>
        <p:spPr>
          <a:xfrm>
            <a:off x="81802" y="1939600"/>
            <a:ext cx="6717705" cy="1730415"/>
          </a:xfrm>
          <a:prstGeom prst="roundRect">
            <a:avLst>
              <a:gd name="adj" fmla="val 6371"/>
            </a:avLst>
          </a:prstGeom>
          <a:solidFill>
            <a:schemeClr val="accent3">
              <a:lumMod val="20000"/>
              <a:lumOff val="80000"/>
            </a:schemeClr>
          </a:solidFill>
        </p:spPr>
        <p:style>
          <a:lnRef idx="1">
            <a:schemeClr val="accent3"/>
          </a:lnRef>
          <a:fillRef idx="2">
            <a:schemeClr val="accent3"/>
          </a:fillRef>
          <a:effectRef idx="1">
            <a:schemeClr val="accent3"/>
          </a:effectRef>
          <a:fontRef idx="minor">
            <a:schemeClr val="dk1"/>
          </a:fontRef>
        </p:style>
        <p:txBody>
          <a:bodyPr rtlCol="0" anchor="ctr"/>
          <a:lstStyle/>
          <a:p>
            <a:r>
              <a:rPr kumimoji="1" lang="ja-JP" altLang="en-US" sz="1100" b="1" dirty="0">
                <a:solidFill>
                  <a:schemeClr val="tx1"/>
                </a:solidFill>
                <a:latin typeface="メイリオ" panose="020B0604030504040204" pitchFamily="50" charset="-128"/>
                <a:ea typeface="メイリオ" panose="020B0604030504040204" pitchFamily="50" charset="-128"/>
              </a:rPr>
              <a:t>　Ｑ　具体的にはいつの期間の数値をいつまでに公表する必要があるのか。</a:t>
            </a:r>
          </a:p>
          <a:p>
            <a:r>
              <a:rPr kumimoji="1" lang="ja-JP" altLang="en-US" sz="1100" b="1" dirty="0">
                <a:solidFill>
                  <a:schemeClr val="tx1"/>
                </a:solidFill>
                <a:latin typeface="メイリオ" panose="020B0604030504040204" pitchFamily="50" charset="-128"/>
                <a:ea typeface="メイリオ" panose="020B0604030504040204" pitchFamily="50" charset="-128"/>
              </a:rPr>
              <a:t>　Ａ　</a:t>
            </a:r>
            <a:r>
              <a:rPr kumimoji="1" lang="ja-JP" altLang="en-US" sz="1100" u="sng" dirty="0">
                <a:solidFill>
                  <a:schemeClr val="tx1"/>
                </a:solidFill>
                <a:latin typeface="メイリオ" panose="020B0604030504040204" pitchFamily="50" charset="-128"/>
                <a:ea typeface="メイリオ" panose="020B0604030504040204" pitchFamily="50" charset="-128"/>
              </a:rPr>
              <a:t>初回の「</a:t>
            </a:r>
            <a:r>
              <a:rPr lang="ja-JP" altLang="en-US" sz="1100" u="sng" dirty="0">
                <a:solidFill>
                  <a:schemeClr val="tx1"/>
                </a:solidFill>
                <a:latin typeface="メイリオ" panose="020B0604030504040204" pitchFamily="50" charset="-128"/>
                <a:ea typeface="メイリオ" panose="020B0604030504040204" pitchFamily="50" charset="-128"/>
              </a:rPr>
              <a:t>男女間賃金差異</a:t>
            </a:r>
            <a:r>
              <a:rPr kumimoji="1" lang="ja-JP" altLang="en-US" sz="1100" u="sng" dirty="0">
                <a:solidFill>
                  <a:schemeClr val="tx1"/>
                </a:solidFill>
                <a:latin typeface="メイリオ" panose="020B0604030504040204" pitchFamily="50" charset="-128"/>
                <a:ea typeface="メイリオ" panose="020B0604030504040204" pitchFamily="50" charset="-128"/>
              </a:rPr>
              <a:t>」及び「女性管理職比率」の情報公表は、改正法の施行後に最初に終了</a:t>
            </a:r>
            <a:endParaRPr kumimoji="1" lang="en-US" altLang="ja-JP" sz="1100" u="sng"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a:t>
            </a:r>
            <a:r>
              <a:rPr kumimoji="1" lang="ja-JP" altLang="en-US" sz="1100" u="sng" dirty="0">
                <a:solidFill>
                  <a:schemeClr val="tx1"/>
                </a:solidFill>
                <a:latin typeface="メイリオ" panose="020B0604030504040204" pitchFamily="50" charset="-128"/>
                <a:ea typeface="メイリオ" panose="020B0604030504040204" pitchFamily="50" charset="-128"/>
              </a:rPr>
              <a:t>する事業年度の実績を、その次の事業年度の開始後おおむね３か月以内に公表</a:t>
            </a:r>
            <a:r>
              <a:rPr kumimoji="1" lang="ja-JP" altLang="en-US" sz="1100" dirty="0">
                <a:solidFill>
                  <a:schemeClr val="tx1"/>
                </a:solidFill>
                <a:latin typeface="メイリオ" panose="020B0604030504040204" pitchFamily="50" charset="-128"/>
                <a:ea typeface="メイリオ" panose="020B0604030504040204" pitchFamily="50" charset="-128"/>
              </a:rPr>
              <a:t>する必要があります。</a:t>
            </a:r>
          </a:p>
          <a:p>
            <a:pPr marL="185738" indent="-185738"/>
            <a:r>
              <a:rPr lang="ja-JP" altLang="en-US" sz="1200" dirty="0">
                <a:solidFill>
                  <a:schemeClr val="tx1"/>
                </a:solidFill>
                <a:latin typeface="メイリオ" panose="020B0604030504040204" pitchFamily="50" charset="-128"/>
                <a:ea typeface="メイリオ" panose="020B0604030504040204" pitchFamily="50" charset="-128"/>
              </a:rPr>
              <a:t>　　　　</a:t>
            </a:r>
            <a:r>
              <a:rPr lang="ja-JP" altLang="en-US" sz="900" dirty="0">
                <a:solidFill>
                  <a:schemeClr val="tx1"/>
                </a:solidFill>
                <a:latin typeface="メイリオ" panose="020B0604030504040204" pitchFamily="50" charset="-128"/>
                <a:ea typeface="メイリオ" panose="020B0604030504040204" pitchFamily="50" charset="-128"/>
              </a:rPr>
              <a:t>例えば　令和８年４月末に事業年度が終了する企業 　⇒　おおむね令和８年７月末までに公表</a:t>
            </a:r>
          </a:p>
          <a:p>
            <a:pPr marL="185738" indent="-185738"/>
            <a:r>
              <a:rPr lang="ja-JP" altLang="en-US" sz="900" dirty="0">
                <a:solidFill>
                  <a:schemeClr val="tx1"/>
                </a:solidFill>
                <a:latin typeface="メイリオ" panose="020B0604030504040204" pitchFamily="50" charset="-128"/>
                <a:ea typeface="メイリオ" panose="020B0604030504040204" pitchFamily="50" charset="-128"/>
              </a:rPr>
              <a:t>　 　　　　    　 　 令和８年</a:t>
            </a:r>
            <a:r>
              <a:rPr lang="en-US" altLang="ja-JP" sz="900" dirty="0">
                <a:solidFill>
                  <a:schemeClr val="tx1"/>
                </a:solidFill>
                <a:latin typeface="メイリオ" panose="020B0604030504040204" pitchFamily="50" charset="-128"/>
                <a:ea typeface="メイリオ" panose="020B0604030504040204" pitchFamily="50" charset="-128"/>
              </a:rPr>
              <a:t>12</a:t>
            </a:r>
            <a:r>
              <a:rPr lang="ja-JP" altLang="en-US" sz="900" dirty="0">
                <a:solidFill>
                  <a:schemeClr val="tx1"/>
                </a:solidFill>
                <a:latin typeface="メイリオ" panose="020B0604030504040204" pitchFamily="50" charset="-128"/>
                <a:ea typeface="メイリオ" panose="020B0604030504040204" pitchFamily="50" charset="-128"/>
              </a:rPr>
              <a:t>月末に事業年度が終了する企業　⇒　おおむね令和９年３月末までに公表</a:t>
            </a:r>
          </a:p>
          <a:p>
            <a:pPr marL="185738" indent="-185738"/>
            <a:r>
              <a:rPr lang="ja-JP" altLang="en-US" sz="900" dirty="0">
                <a:solidFill>
                  <a:schemeClr val="tx1"/>
                </a:solidFill>
                <a:latin typeface="メイリオ" panose="020B0604030504040204" pitchFamily="50" charset="-128"/>
                <a:ea typeface="メイリオ" panose="020B0604030504040204" pitchFamily="50" charset="-128"/>
              </a:rPr>
              <a:t>　 　　　　　  　　 令和９年３月末に事業年度が終了する企業 　⇒　おおむね令和９年６月末までに公表</a:t>
            </a:r>
            <a:endParaRPr lang="en-US" altLang="ja-JP" sz="900" dirty="0">
              <a:solidFill>
                <a:schemeClr val="tx1"/>
              </a:solidFill>
              <a:latin typeface="メイリオ" panose="020B0604030504040204" pitchFamily="50" charset="-128"/>
              <a:ea typeface="メイリオ" panose="020B0604030504040204" pitchFamily="50" charset="-128"/>
            </a:endParaRPr>
          </a:p>
          <a:p>
            <a:pPr marL="185738" indent="-185738"/>
            <a:r>
              <a:rPr lang="ja-JP" altLang="en-US" sz="1100" dirty="0">
                <a:latin typeface="メイリオ" panose="020B0604030504040204" pitchFamily="50" charset="-128"/>
                <a:ea typeface="メイリオ" panose="020B0604030504040204" pitchFamily="50" charset="-128"/>
              </a:rPr>
              <a:t>　　　</a:t>
            </a:r>
            <a:r>
              <a:rPr lang="ja-JP" altLang="ja-JP" sz="1100" dirty="0">
                <a:latin typeface="メイリオ" panose="020B0604030504040204" pitchFamily="50" charset="-128"/>
                <a:ea typeface="メイリオ" panose="020B0604030504040204" pitchFamily="50" charset="-128"/>
              </a:rPr>
              <a:t>その後</a:t>
            </a:r>
            <a:r>
              <a:rPr lang="ja-JP" altLang="en-US" sz="1100" dirty="0">
                <a:latin typeface="メイリオ" panose="020B0604030504040204" pitchFamily="50" charset="-128"/>
                <a:ea typeface="メイリオ" panose="020B0604030504040204" pitchFamily="50" charset="-128"/>
              </a:rPr>
              <a:t>も</a:t>
            </a:r>
            <a:r>
              <a:rPr lang="ja-JP" altLang="ja-JP" sz="1100" dirty="0">
                <a:latin typeface="メイリオ" panose="020B0604030504040204" pitchFamily="50" charset="-128"/>
                <a:ea typeface="メイリオ" panose="020B0604030504040204" pitchFamily="50" charset="-128"/>
              </a:rPr>
              <a:t>おおむね</a:t>
            </a:r>
            <a:r>
              <a:rPr lang="ja-JP" altLang="en-US" sz="1100" dirty="0">
                <a:latin typeface="メイリオ" panose="020B0604030504040204" pitchFamily="50" charset="-128"/>
                <a:ea typeface="メイリオ" panose="020B0604030504040204" pitchFamily="50" charset="-128"/>
              </a:rPr>
              <a:t>１</a:t>
            </a:r>
            <a:r>
              <a:rPr lang="ja-JP" altLang="ja-JP" sz="1100" dirty="0">
                <a:latin typeface="メイリオ" panose="020B0604030504040204" pitchFamily="50" charset="-128"/>
                <a:ea typeface="メイリオ" panose="020B0604030504040204" pitchFamily="50" charset="-128"/>
              </a:rPr>
              <a:t>年に</a:t>
            </a:r>
            <a:r>
              <a:rPr lang="ja-JP" altLang="en-US" sz="1100" dirty="0">
                <a:latin typeface="メイリオ" panose="020B0604030504040204" pitchFamily="50" charset="-128"/>
                <a:ea typeface="メイリオ" panose="020B0604030504040204" pitchFamily="50" charset="-128"/>
              </a:rPr>
              <a:t>１</a:t>
            </a:r>
            <a:r>
              <a:rPr lang="ja-JP" altLang="ja-JP" sz="1100" dirty="0">
                <a:latin typeface="メイリオ" panose="020B0604030504040204" pitchFamily="50" charset="-128"/>
                <a:ea typeface="メイリオ" panose="020B0604030504040204" pitchFamily="50" charset="-128"/>
              </a:rPr>
              <a:t>回以上、</a:t>
            </a:r>
            <a:r>
              <a:rPr lang="ja-JP" altLang="en-US" sz="1100" dirty="0">
                <a:latin typeface="メイリオ" panose="020B0604030504040204" pitchFamily="50" charset="-128"/>
                <a:ea typeface="メイリオ" panose="020B0604030504040204" pitchFamily="50" charset="-128"/>
              </a:rPr>
              <a:t>最新の数値を</a:t>
            </a:r>
            <a:r>
              <a:rPr lang="ja-JP" altLang="ja-JP" sz="1100" dirty="0">
                <a:latin typeface="メイリオ" panose="020B0604030504040204" pitchFamily="50" charset="-128"/>
                <a:ea typeface="メイリオ" panose="020B0604030504040204" pitchFamily="50" charset="-128"/>
              </a:rPr>
              <a:t>公表する必要があり</a:t>
            </a:r>
            <a:r>
              <a:rPr lang="ja-JP" altLang="en-US" sz="1100" dirty="0">
                <a:latin typeface="メイリオ" panose="020B0604030504040204" pitchFamily="50" charset="-128"/>
                <a:ea typeface="メイリオ" panose="020B0604030504040204" pitchFamily="50" charset="-128"/>
              </a:rPr>
              <a:t>ます。</a:t>
            </a:r>
            <a:endParaRPr lang="en-US" altLang="ja-JP" sz="1100" dirty="0">
              <a:latin typeface="メイリオ" panose="020B0604030504040204" pitchFamily="50" charset="-128"/>
              <a:ea typeface="メイリオ" panose="020B0604030504040204" pitchFamily="50" charset="-128"/>
            </a:endParaRPr>
          </a:p>
          <a:p>
            <a:pPr marL="531813" indent="-80963"/>
            <a:r>
              <a:rPr kumimoji="1" lang="en-US" altLang="ja-JP" sz="1100" dirty="0">
                <a:solidFill>
                  <a:schemeClr val="tx1"/>
                </a:solidFill>
                <a:latin typeface="メイリオ" panose="020B0604030504040204" pitchFamily="50" charset="-128"/>
                <a:ea typeface="メイリオ" panose="020B0604030504040204" pitchFamily="50" charset="-128"/>
              </a:rPr>
              <a:t>※</a:t>
            </a:r>
            <a:r>
              <a:rPr kumimoji="1" lang="ja-JP" altLang="en-US" sz="1100" dirty="0">
                <a:solidFill>
                  <a:schemeClr val="tx1"/>
                </a:solidFill>
                <a:latin typeface="メイリオ" panose="020B0604030504040204" pitchFamily="50" charset="-128"/>
                <a:ea typeface="メイリオ" panose="020B0604030504040204" pitchFamily="50" charset="-128"/>
              </a:rPr>
              <a:t>  </a:t>
            </a:r>
            <a:r>
              <a:rPr kumimoji="1" lang="ja-JP" altLang="en-US" sz="900" dirty="0">
                <a:solidFill>
                  <a:schemeClr val="tx1"/>
                </a:solidFill>
                <a:latin typeface="メイリオ" panose="020B0604030504040204" pitchFamily="50" charset="-128"/>
                <a:ea typeface="メイリオ" panose="020B0604030504040204" pitchFamily="50" charset="-128"/>
              </a:rPr>
              <a:t>なお、女性管理職比率</a:t>
            </a:r>
            <a:r>
              <a:rPr lang="ja-JP" altLang="en-US" sz="900" dirty="0">
                <a:solidFill>
                  <a:schemeClr val="tx1"/>
                </a:solidFill>
                <a:latin typeface="メイリオ" panose="020B0604030504040204" pitchFamily="50" charset="-128"/>
                <a:ea typeface="メイリオ" panose="020B0604030504040204" pitchFamily="50" charset="-128"/>
              </a:rPr>
              <a:t>について、公表時点で得ることができる最新のものとする必要があります。具体的には、　公表を行う事業年度の前事業年度時点の情報である必要がありますが、最新のものであれば、公表を行う事業年度の前事業年度のいずれの時点の情報であっても差し支えありません。</a:t>
            </a:r>
            <a:endParaRPr kumimoji="1" lang="en-US" altLang="ja-JP" sz="1100" dirty="0">
              <a:solidFill>
                <a:schemeClr val="tx1"/>
              </a:solidFill>
              <a:latin typeface="メイリオ" panose="020B0604030504040204" pitchFamily="50" charset="-128"/>
              <a:ea typeface="メイリオ" panose="020B0604030504040204" pitchFamily="50" charset="-128"/>
            </a:endParaRPr>
          </a:p>
        </p:txBody>
      </p:sp>
      <p:sp>
        <p:nvSpPr>
          <p:cNvPr id="4" name="四角形: 角を丸くする 3">
            <a:extLst>
              <a:ext uri="{FF2B5EF4-FFF2-40B4-BE49-F238E27FC236}">
                <a16:creationId xmlns:a16="http://schemas.microsoft.com/office/drawing/2014/main" id="{112AB81A-66A2-E88E-CDE0-DA3610C6CE63}"/>
              </a:ext>
            </a:extLst>
          </p:cNvPr>
          <p:cNvSpPr/>
          <p:nvPr/>
        </p:nvSpPr>
        <p:spPr>
          <a:xfrm>
            <a:off x="185125" y="3764868"/>
            <a:ext cx="3783935" cy="303353"/>
          </a:xfrm>
          <a:prstGeom prst="roundRect">
            <a:avLst/>
          </a:prstGeom>
          <a:noFill/>
          <a:ln>
            <a:solidFill>
              <a:srgbClr val="DB4D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83" rtl="0" eaLnBrk="1" fontAlgn="auto" latinLnBrk="0" hangingPunct="1">
              <a:lnSpc>
                <a:spcPct val="110000"/>
              </a:lnSpc>
              <a:spcBef>
                <a:spcPts val="0"/>
              </a:spcBef>
              <a:spcAft>
                <a:spcPts val="0"/>
              </a:spcAft>
              <a:buClrTx/>
              <a:buSzTx/>
              <a:buFontTx/>
              <a:buNone/>
              <a:tabLst/>
              <a:defRPr/>
            </a:pPr>
            <a:r>
              <a:rPr kumimoji="1" lang="ja-JP" altLang="en-US" sz="140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男女間賃金差異の情報公表のイメージ</a:t>
            </a:r>
          </a:p>
        </p:txBody>
      </p:sp>
      <p:sp>
        <p:nvSpPr>
          <p:cNvPr id="5" name="テキスト ボックス 4">
            <a:extLst>
              <a:ext uri="{FF2B5EF4-FFF2-40B4-BE49-F238E27FC236}">
                <a16:creationId xmlns:a16="http://schemas.microsoft.com/office/drawing/2014/main" id="{506F990F-BDD4-64FB-4FC1-324E37DF660B}"/>
              </a:ext>
            </a:extLst>
          </p:cNvPr>
          <p:cNvSpPr txBox="1"/>
          <p:nvPr/>
        </p:nvSpPr>
        <p:spPr>
          <a:xfrm>
            <a:off x="267341" y="4106199"/>
            <a:ext cx="6302355" cy="600164"/>
          </a:xfrm>
          <a:prstGeom prst="rect">
            <a:avLst/>
          </a:prstGeom>
          <a:noFill/>
          <a:ln w="12700">
            <a:noFill/>
          </a:ln>
        </p:spPr>
        <p:txBody>
          <a:bodyPr wrap="square" rtlCol="0">
            <a:spAutoFit/>
          </a:bodyPr>
          <a:lstStyle/>
          <a:p>
            <a:pPr indent="-444500" algn="just"/>
            <a:r>
              <a:rPr lang="ja-JP" altLang="en-US" sz="1100" b="1">
                <a:latin typeface="メイリオ" panose="020B0604030504040204" pitchFamily="50" charset="-128"/>
                <a:ea typeface="メイリオ" panose="020B0604030504040204" pitchFamily="50" charset="-128"/>
              </a:rPr>
              <a:t>☆「男女間賃金差異」は、男性労働者の賃金の平均に対する女性労働者の賃金の平均を割合（パーセント）で示します。</a:t>
            </a:r>
          </a:p>
          <a:p>
            <a:pPr indent="-444500" algn="just"/>
            <a:r>
              <a:rPr lang="ja-JP" altLang="en-US" sz="1100" b="1">
                <a:latin typeface="メイリオ" panose="020B0604030504040204" pitchFamily="50" charset="-128"/>
                <a:ea typeface="メイリオ" panose="020B0604030504040204" pitchFamily="50" charset="-128"/>
              </a:rPr>
              <a:t>☆「全労働者」「正規雇用労働者」「非正規雇用労働者」の区分での公表が必要です。</a:t>
            </a:r>
          </a:p>
        </p:txBody>
      </p:sp>
      <p:sp>
        <p:nvSpPr>
          <p:cNvPr id="20" name="テキスト ボックス 19">
            <a:extLst>
              <a:ext uri="{FF2B5EF4-FFF2-40B4-BE49-F238E27FC236}">
                <a16:creationId xmlns:a16="http://schemas.microsoft.com/office/drawing/2014/main" id="{10F0FF28-DFBE-6260-ED3B-12ECC6B3FF78}"/>
              </a:ext>
            </a:extLst>
          </p:cNvPr>
          <p:cNvSpPr txBox="1"/>
          <p:nvPr/>
        </p:nvSpPr>
        <p:spPr>
          <a:xfrm>
            <a:off x="194009" y="4773920"/>
            <a:ext cx="3828546" cy="261610"/>
          </a:xfrm>
          <a:prstGeom prst="rect">
            <a:avLst/>
          </a:prstGeom>
          <a:noFill/>
          <a:ln w="12700">
            <a:noFill/>
          </a:ln>
        </p:spPr>
        <p:txBody>
          <a:bodyPr wrap="squar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「男女間賃金差異」の情報公表のイメージ</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24" name="テキスト ボックス 23">
            <a:extLst>
              <a:ext uri="{FF2B5EF4-FFF2-40B4-BE49-F238E27FC236}">
                <a16:creationId xmlns:a16="http://schemas.microsoft.com/office/drawing/2014/main" id="{B518702E-4E15-A189-10E0-FB00EFDCD612}"/>
              </a:ext>
            </a:extLst>
          </p:cNvPr>
          <p:cNvSpPr txBox="1"/>
          <p:nvPr/>
        </p:nvSpPr>
        <p:spPr>
          <a:xfrm>
            <a:off x="3107471" y="5025057"/>
            <a:ext cx="3556520" cy="792525"/>
          </a:xfrm>
          <a:prstGeom prst="rect">
            <a:avLst/>
          </a:prstGeom>
          <a:noFill/>
          <a:ln w="12700">
            <a:noFill/>
          </a:ln>
        </p:spPr>
        <p:txBody>
          <a:bodyPr wrap="square" rtlCol="0">
            <a:spAutoFit/>
          </a:bodyPr>
          <a:lstStyle/>
          <a:p>
            <a:r>
              <a:rPr kumimoji="1" lang="ja-JP" altLang="en-US" sz="950">
                <a:latin typeface="メイリオ" panose="020B0604030504040204" pitchFamily="50" charset="-128"/>
                <a:ea typeface="メイリオ" panose="020B0604030504040204" pitchFamily="50" charset="-128"/>
              </a:rPr>
              <a:t>（付記事項（例））</a:t>
            </a:r>
            <a:endParaRPr kumimoji="1" lang="en-US" altLang="ja-JP" sz="900">
              <a:latin typeface="メイリオ" panose="020B0604030504040204" pitchFamily="50" charset="-128"/>
              <a:ea typeface="メイリオ" panose="020B0604030504040204" pitchFamily="50" charset="-128"/>
            </a:endParaRPr>
          </a:p>
          <a:p>
            <a:r>
              <a:rPr kumimoji="1" lang="ja-JP" altLang="en-US" sz="900">
                <a:latin typeface="メイリオ" panose="020B0604030504040204" pitchFamily="50" charset="-128"/>
                <a:ea typeface="メイリオ" panose="020B0604030504040204" pitchFamily="50" charset="-128"/>
              </a:rPr>
              <a:t>・対象期間：●●事業年度（●年●月●日～●年●</a:t>
            </a:r>
            <a:r>
              <a:rPr lang="ja-JP" altLang="en-US" sz="900">
                <a:latin typeface="メイリオ" panose="020B0604030504040204" pitchFamily="50" charset="-128"/>
                <a:ea typeface="メイリオ" panose="020B0604030504040204" pitchFamily="50" charset="-128"/>
              </a:rPr>
              <a:t>月●日）</a:t>
            </a:r>
            <a:endParaRPr kumimoji="1" lang="en-US" altLang="ja-JP" sz="900">
              <a:latin typeface="メイリオ" panose="020B0604030504040204" pitchFamily="50" charset="-128"/>
              <a:ea typeface="メイリオ" panose="020B0604030504040204" pitchFamily="50" charset="-128"/>
            </a:endParaRPr>
          </a:p>
          <a:p>
            <a:r>
              <a:rPr kumimoji="1" lang="ja-JP" altLang="en-US" sz="900">
                <a:latin typeface="メイリオ" panose="020B0604030504040204" pitchFamily="50" charset="-128"/>
                <a:ea typeface="メイリオ" panose="020B0604030504040204" pitchFamily="50" charset="-128"/>
              </a:rPr>
              <a:t>・正社員：社外への出向者を除く。</a:t>
            </a:r>
            <a:endParaRPr kumimoji="1" lang="en-US" altLang="ja-JP" sz="900">
              <a:latin typeface="メイリオ" panose="020B0604030504040204" pitchFamily="50" charset="-128"/>
              <a:ea typeface="メイリオ" panose="020B0604030504040204" pitchFamily="50" charset="-128"/>
            </a:endParaRPr>
          </a:p>
          <a:p>
            <a:r>
              <a:rPr kumimoji="1" lang="ja-JP" altLang="en-US" sz="900">
                <a:latin typeface="メイリオ" panose="020B0604030504040204" pitchFamily="50" charset="-128"/>
                <a:ea typeface="メイリオ" panose="020B0604030504040204" pitchFamily="50" charset="-128"/>
              </a:rPr>
              <a:t>・</a:t>
            </a:r>
            <a:r>
              <a:rPr lang="ja-JP" altLang="en-US" sz="900">
                <a:latin typeface="メイリオ" panose="020B0604030504040204" pitchFamily="50" charset="-128"/>
                <a:ea typeface="メイリオ" panose="020B0604030504040204" pitchFamily="50" charset="-128"/>
              </a:rPr>
              <a:t>パート・有期</a:t>
            </a:r>
            <a:r>
              <a:rPr kumimoji="1" lang="ja-JP" altLang="en-US" sz="900">
                <a:latin typeface="メイリオ" panose="020B0604030504040204" pitchFamily="50" charset="-128"/>
                <a:ea typeface="メイリオ" panose="020B0604030504040204" pitchFamily="50" charset="-128"/>
              </a:rPr>
              <a:t>社員：契約社員、アルバイト、パートが該当。</a:t>
            </a:r>
            <a:endParaRPr kumimoji="1" lang="en-US" altLang="ja-JP" sz="900">
              <a:latin typeface="メイリオ" panose="020B0604030504040204" pitchFamily="50" charset="-128"/>
              <a:ea typeface="メイリオ" panose="020B0604030504040204" pitchFamily="50" charset="-128"/>
            </a:endParaRPr>
          </a:p>
          <a:p>
            <a:r>
              <a:rPr kumimoji="1" lang="ja-JP" altLang="en-US" sz="900">
                <a:latin typeface="メイリオ" panose="020B0604030504040204" pitchFamily="50" charset="-128"/>
                <a:ea typeface="メイリオ" panose="020B0604030504040204" pitchFamily="50" charset="-128"/>
              </a:rPr>
              <a:t>・賃金：通勤手当等を除く。</a:t>
            </a:r>
          </a:p>
        </p:txBody>
      </p:sp>
      <p:sp>
        <p:nvSpPr>
          <p:cNvPr id="25" name="テキスト ボックス 24">
            <a:extLst>
              <a:ext uri="{FF2B5EF4-FFF2-40B4-BE49-F238E27FC236}">
                <a16:creationId xmlns:a16="http://schemas.microsoft.com/office/drawing/2014/main" id="{6225DFE7-CDA1-F212-4906-D4F92FF81ED1}"/>
              </a:ext>
            </a:extLst>
          </p:cNvPr>
          <p:cNvSpPr txBox="1"/>
          <p:nvPr/>
        </p:nvSpPr>
        <p:spPr>
          <a:xfrm>
            <a:off x="3243670" y="5838896"/>
            <a:ext cx="3442976" cy="553998"/>
          </a:xfrm>
          <a:prstGeom prst="rect">
            <a:avLst/>
          </a:prstGeom>
          <a:noFill/>
          <a:ln w="12700">
            <a:noFill/>
          </a:ln>
        </p:spPr>
        <p:txBody>
          <a:bodyPr wrap="square" rtlCol="0">
            <a:spAutoFit/>
          </a:bodyPr>
          <a:lstStyle/>
          <a:p>
            <a:r>
              <a:rPr kumimoji="1" lang="en-US" altLang="ja-JP" sz="1000" b="1">
                <a:latin typeface="メイリオ" panose="020B0604030504040204" pitchFamily="50" charset="-128"/>
                <a:ea typeface="メイリオ" panose="020B0604030504040204" pitchFamily="50" charset="-128"/>
              </a:rPr>
              <a:t>※</a:t>
            </a:r>
            <a:r>
              <a:rPr kumimoji="1" lang="ja-JP" altLang="en-US" sz="1000" b="1">
                <a:latin typeface="メイリオ" panose="020B0604030504040204" pitchFamily="50" charset="-128"/>
                <a:ea typeface="メイリオ" panose="020B0604030504040204" pitchFamily="50" charset="-128"/>
              </a:rPr>
              <a:t>小数点第２位を四捨五入し、小数点第１位まで表示。</a:t>
            </a:r>
            <a:endParaRPr kumimoji="1" lang="en-US" altLang="ja-JP" sz="1000" b="1">
              <a:latin typeface="メイリオ" panose="020B0604030504040204" pitchFamily="50" charset="-128"/>
              <a:ea typeface="メイリオ" panose="020B0604030504040204" pitchFamily="50" charset="-128"/>
            </a:endParaRPr>
          </a:p>
          <a:p>
            <a:pPr marL="85725" indent="-85725"/>
            <a:r>
              <a:rPr kumimoji="1" lang="en-US" altLang="ja-JP" sz="1000" b="1">
                <a:latin typeface="メイリオ" panose="020B0604030504040204" pitchFamily="50" charset="-128"/>
                <a:ea typeface="メイリオ" panose="020B0604030504040204" pitchFamily="50" charset="-128"/>
              </a:rPr>
              <a:t>※</a:t>
            </a:r>
            <a:r>
              <a:rPr kumimoji="1" lang="ja-JP" altLang="en-US" sz="1000" b="1">
                <a:latin typeface="メイリオ" panose="020B0604030504040204" pitchFamily="50" charset="-128"/>
                <a:ea typeface="メイリオ" panose="020B0604030504040204" pitchFamily="50" charset="-128"/>
              </a:rPr>
              <a:t>計算の前提とした重要事項を付記</a:t>
            </a:r>
            <a:r>
              <a:rPr kumimoji="1" lang="ja-JP" altLang="en-US" sz="1000">
                <a:latin typeface="メイリオ" panose="020B0604030504040204" pitchFamily="50" charset="-128"/>
                <a:ea typeface="メイリオ" panose="020B0604030504040204" pitchFamily="50" charset="-128"/>
              </a:rPr>
              <a:t>（対象期間、対象労働者の範囲、「賃金」の範囲等）</a:t>
            </a:r>
          </a:p>
        </p:txBody>
      </p:sp>
      <p:graphicFrame>
        <p:nvGraphicFramePr>
          <p:cNvPr id="26" name="表 25">
            <a:extLst>
              <a:ext uri="{FF2B5EF4-FFF2-40B4-BE49-F238E27FC236}">
                <a16:creationId xmlns:a16="http://schemas.microsoft.com/office/drawing/2014/main" id="{F174FB7B-5481-4ADA-49BA-EC544AFF4742}"/>
              </a:ext>
            </a:extLst>
          </p:cNvPr>
          <p:cNvGraphicFramePr>
            <a:graphicFrameLocks noGrp="1"/>
          </p:cNvGraphicFramePr>
          <p:nvPr>
            <p:extLst>
              <p:ext uri="{D42A27DB-BD31-4B8C-83A1-F6EECF244321}">
                <p14:modId xmlns:p14="http://schemas.microsoft.com/office/powerpoint/2010/main" val="3307487535"/>
              </p:ext>
            </p:extLst>
          </p:nvPr>
        </p:nvGraphicFramePr>
        <p:xfrm>
          <a:off x="260850" y="5069389"/>
          <a:ext cx="2934321" cy="1126528"/>
        </p:xfrm>
        <a:graphic>
          <a:graphicData uri="http://schemas.openxmlformats.org/drawingml/2006/table">
            <a:tbl>
              <a:tblPr firstRow="1" bandRow="1">
                <a:tableStyleId>{69012ECD-51FC-41F1-AA8D-1B2483CD663E}</a:tableStyleId>
              </a:tblPr>
              <a:tblGrid>
                <a:gridCol w="1372220">
                  <a:extLst>
                    <a:ext uri="{9D8B030D-6E8A-4147-A177-3AD203B41FA5}">
                      <a16:colId xmlns:a16="http://schemas.microsoft.com/office/drawing/2014/main" val="3845576536"/>
                    </a:ext>
                  </a:extLst>
                </a:gridCol>
                <a:gridCol w="1562101">
                  <a:extLst>
                    <a:ext uri="{9D8B030D-6E8A-4147-A177-3AD203B41FA5}">
                      <a16:colId xmlns:a16="http://schemas.microsoft.com/office/drawing/2014/main" val="2016097121"/>
                    </a:ext>
                  </a:extLst>
                </a:gridCol>
              </a:tblGrid>
              <a:tr h="241346">
                <a:tc>
                  <a:txBody>
                    <a:bodyPr/>
                    <a:lstStyle/>
                    <a:p>
                      <a:pPr algn="ctr"/>
                      <a:endParaRPr kumimoji="1" lang="ja-JP" altLang="en-US" sz="1000">
                        <a:latin typeface="メイリオ" panose="020B0604030504040204" pitchFamily="50" charset="-128"/>
                        <a:ea typeface="メイリオ" panose="020B0604030504040204" pitchFamily="50" charset="-128"/>
                      </a:endParaRPr>
                    </a:p>
                  </a:txBody>
                  <a:tcPr marL="84406" marR="84406" marT="42203" marB="42203"/>
                </a:tc>
                <a:tc>
                  <a:txBody>
                    <a:bodyPr/>
                    <a:lstStyle/>
                    <a:p>
                      <a:pPr algn="ctr"/>
                      <a:r>
                        <a:rPr kumimoji="1" lang="ja-JP" altLang="en-US" sz="1050">
                          <a:solidFill>
                            <a:schemeClr val="bg1"/>
                          </a:solidFill>
                          <a:latin typeface="メイリオ" panose="020B0604030504040204" pitchFamily="50" charset="-128"/>
                          <a:ea typeface="メイリオ" panose="020B0604030504040204" pitchFamily="50" charset="-128"/>
                        </a:rPr>
                        <a:t>男女間賃金差異</a:t>
                      </a:r>
                      <a:endParaRPr kumimoji="1" lang="ja-JP" altLang="en-US" sz="1050" strike="sngStrike">
                        <a:solidFill>
                          <a:schemeClr val="bg1"/>
                        </a:solidFill>
                        <a:latin typeface="メイリオ" panose="020B0604030504040204" pitchFamily="50" charset="-128"/>
                        <a:ea typeface="メイリオ" panose="020B0604030504040204" pitchFamily="50" charset="-128"/>
                      </a:endParaRPr>
                    </a:p>
                  </a:txBody>
                  <a:tcPr marL="84406" marR="84406" marT="42203" marB="42203"/>
                </a:tc>
                <a:extLst>
                  <a:ext uri="{0D108BD9-81ED-4DB2-BD59-A6C34878D82A}">
                    <a16:rowId xmlns:a16="http://schemas.microsoft.com/office/drawing/2014/main" val="73244120"/>
                  </a:ext>
                </a:extLst>
              </a:tr>
              <a:tr h="294034">
                <a:tc>
                  <a:txBody>
                    <a:bodyPr/>
                    <a:lstStyle/>
                    <a:p>
                      <a:r>
                        <a:rPr kumimoji="1" lang="ja-JP" altLang="en-US" sz="1050">
                          <a:latin typeface="メイリオ" panose="020B0604030504040204" pitchFamily="50" charset="-128"/>
                          <a:ea typeface="メイリオ" panose="020B0604030504040204" pitchFamily="50" charset="-128"/>
                        </a:rPr>
                        <a:t>全労働者</a:t>
                      </a:r>
                    </a:p>
                  </a:txBody>
                  <a:tcPr marL="84406" marR="84406" marT="42203" marB="4220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a:latin typeface="メイリオ" panose="020B0604030504040204" pitchFamily="50" charset="-128"/>
                          <a:ea typeface="メイリオ" panose="020B0604030504040204" pitchFamily="50" charset="-128"/>
                        </a:rPr>
                        <a:t>XX.X</a:t>
                      </a:r>
                      <a:r>
                        <a:rPr kumimoji="1" lang="ja-JP" altLang="en-US" sz="1050">
                          <a:latin typeface="メイリオ" panose="020B0604030504040204" pitchFamily="50" charset="-128"/>
                          <a:ea typeface="メイリオ" panose="020B0604030504040204" pitchFamily="50" charset="-128"/>
                        </a:rPr>
                        <a:t>％</a:t>
                      </a:r>
                    </a:p>
                  </a:txBody>
                  <a:tcPr marL="84406" marR="84406" marT="42203" marB="42203" anchor="ctr"/>
                </a:tc>
                <a:extLst>
                  <a:ext uri="{0D108BD9-81ED-4DB2-BD59-A6C34878D82A}">
                    <a16:rowId xmlns:a16="http://schemas.microsoft.com/office/drawing/2014/main" val="2107104433"/>
                  </a:ext>
                </a:extLst>
              </a:tr>
              <a:tr h="294034">
                <a:tc>
                  <a:txBody>
                    <a:bodyPr/>
                    <a:lstStyle/>
                    <a:p>
                      <a:r>
                        <a:rPr kumimoji="1" lang="ja-JP" altLang="en-US" sz="1050">
                          <a:latin typeface="メイリオ" panose="020B0604030504040204" pitchFamily="50" charset="-128"/>
                          <a:ea typeface="メイリオ" panose="020B0604030504040204" pitchFamily="50" charset="-128"/>
                        </a:rPr>
                        <a:t>　正社員</a:t>
                      </a:r>
                      <a:endParaRPr kumimoji="1" lang="ja-JP" altLang="en-US" sz="1050">
                        <a:solidFill>
                          <a:schemeClr val="tx1"/>
                        </a:solidFill>
                        <a:latin typeface="メイリオ" panose="020B0604030504040204" pitchFamily="50" charset="-128"/>
                        <a:ea typeface="メイリオ" panose="020B0604030504040204" pitchFamily="50" charset="-128"/>
                      </a:endParaRPr>
                    </a:p>
                  </a:txBody>
                  <a:tcPr marL="84406" marR="84406" marT="42203" marB="42203" anchor="ctr"/>
                </a:tc>
                <a:tc>
                  <a:txBody>
                    <a:bodyPr/>
                    <a:lstStyle/>
                    <a:p>
                      <a:pPr algn="ctr"/>
                      <a:r>
                        <a:rPr kumimoji="1" lang="en-US" altLang="ja-JP" sz="1050">
                          <a:latin typeface="メイリオ" panose="020B0604030504040204" pitchFamily="50" charset="-128"/>
                          <a:ea typeface="メイリオ" panose="020B0604030504040204" pitchFamily="50" charset="-128"/>
                        </a:rPr>
                        <a:t>YY.Y</a:t>
                      </a:r>
                      <a:r>
                        <a:rPr kumimoji="1" lang="ja-JP" altLang="en-US" sz="1050">
                          <a:latin typeface="メイリオ" panose="020B0604030504040204" pitchFamily="50" charset="-128"/>
                          <a:ea typeface="メイリオ" panose="020B0604030504040204" pitchFamily="50" charset="-128"/>
                        </a:rPr>
                        <a:t>％</a:t>
                      </a:r>
                      <a:endParaRPr kumimoji="1" lang="ja-JP" altLang="en-US" sz="1050">
                        <a:solidFill>
                          <a:schemeClr val="tx1"/>
                        </a:solidFill>
                        <a:latin typeface="メイリオ" panose="020B0604030504040204" pitchFamily="50" charset="-128"/>
                        <a:ea typeface="メイリオ" panose="020B0604030504040204" pitchFamily="50" charset="-128"/>
                      </a:endParaRPr>
                    </a:p>
                  </a:txBody>
                  <a:tcPr marL="84406" marR="84406" marT="42203" marB="42203" anchor="ctr"/>
                </a:tc>
                <a:extLst>
                  <a:ext uri="{0D108BD9-81ED-4DB2-BD59-A6C34878D82A}">
                    <a16:rowId xmlns:a16="http://schemas.microsoft.com/office/drawing/2014/main" val="1277886037"/>
                  </a:ext>
                </a:extLst>
              </a:tr>
              <a:tr h="294034">
                <a:tc>
                  <a:txBody>
                    <a:bodyPr/>
                    <a:lstStyle/>
                    <a:p>
                      <a:r>
                        <a:rPr kumimoji="1" lang="ja-JP" altLang="en-US" sz="1050">
                          <a:latin typeface="メイリオ" panose="020B0604030504040204" pitchFamily="50" charset="-128"/>
                          <a:ea typeface="メイリオ" panose="020B0604030504040204" pitchFamily="50" charset="-128"/>
                        </a:rPr>
                        <a:t>　パート・有期社員</a:t>
                      </a:r>
                      <a:endParaRPr kumimoji="1" lang="ja-JP" altLang="en-US" sz="1050">
                        <a:solidFill>
                          <a:schemeClr val="tx1"/>
                        </a:solidFill>
                        <a:latin typeface="メイリオ" panose="020B0604030504040204" pitchFamily="50" charset="-128"/>
                        <a:ea typeface="メイリオ" panose="020B0604030504040204" pitchFamily="50" charset="-128"/>
                      </a:endParaRPr>
                    </a:p>
                  </a:txBody>
                  <a:tcPr marL="84406" marR="84406" marT="42203" marB="42203" anchor="ctr"/>
                </a:tc>
                <a:tc>
                  <a:txBody>
                    <a:bodyPr/>
                    <a:lstStyle/>
                    <a:p>
                      <a:pPr algn="ctr"/>
                      <a:r>
                        <a:rPr kumimoji="1" lang="en-US" altLang="ja-JP" sz="1050">
                          <a:latin typeface="メイリオ" panose="020B0604030504040204" pitchFamily="50" charset="-128"/>
                          <a:ea typeface="メイリオ" panose="020B0604030504040204" pitchFamily="50" charset="-128"/>
                        </a:rPr>
                        <a:t>ZZ.Z</a:t>
                      </a:r>
                      <a:r>
                        <a:rPr kumimoji="1" lang="ja-JP" altLang="en-US" sz="1050">
                          <a:latin typeface="メイリオ" panose="020B0604030504040204" pitchFamily="50" charset="-128"/>
                          <a:ea typeface="メイリオ" panose="020B0604030504040204" pitchFamily="50" charset="-128"/>
                        </a:rPr>
                        <a:t>％</a:t>
                      </a:r>
                      <a:endParaRPr kumimoji="1" lang="ja-JP" altLang="en-US" sz="1050">
                        <a:solidFill>
                          <a:schemeClr val="tx1"/>
                        </a:solidFill>
                        <a:latin typeface="メイリオ" panose="020B0604030504040204" pitchFamily="50" charset="-128"/>
                        <a:ea typeface="メイリオ" panose="020B0604030504040204" pitchFamily="50" charset="-128"/>
                      </a:endParaRPr>
                    </a:p>
                  </a:txBody>
                  <a:tcPr marL="84406" marR="84406" marT="42203" marB="42203" anchor="ctr"/>
                </a:tc>
                <a:extLst>
                  <a:ext uri="{0D108BD9-81ED-4DB2-BD59-A6C34878D82A}">
                    <a16:rowId xmlns:a16="http://schemas.microsoft.com/office/drawing/2014/main" val="3079822721"/>
                  </a:ext>
                </a:extLst>
              </a:tr>
            </a:tbl>
          </a:graphicData>
        </a:graphic>
      </p:graphicFrame>
      <p:sp>
        <p:nvSpPr>
          <p:cNvPr id="28" name="大かっこ 27">
            <a:extLst>
              <a:ext uri="{FF2B5EF4-FFF2-40B4-BE49-F238E27FC236}">
                <a16:creationId xmlns:a16="http://schemas.microsoft.com/office/drawing/2014/main" id="{CF364F2F-61A9-99F5-D275-959D3DEDA027}"/>
              </a:ext>
            </a:extLst>
          </p:cNvPr>
          <p:cNvSpPr/>
          <p:nvPr/>
        </p:nvSpPr>
        <p:spPr>
          <a:xfrm>
            <a:off x="3281752" y="5819399"/>
            <a:ext cx="3366811" cy="556429"/>
          </a:xfrm>
          <a:prstGeom prst="bracketPair">
            <a:avLst/>
          </a:prstGeom>
          <a:ln>
            <a:solidFill>
              <a:schemeClr val="tx1">
                <a:lumMod val="50000"/>
                <a:lumOff val="50000"/>
              </a:schemeClr>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29" name="四角形: 角を丸くする 28">
            <a:extLst>
              <a:ext uri="{FF2B5EF4-FFF2-40B4-BE49-F238E27FC236}">
                <a16:creationId xmlns:a16="http://schemas.microsoft.com/office/drawing/2014/main" id="{31970B14-355D-CC15-6925-70B70D7D9E49}"/>
              </a:ext>
            </a:extLst>
          </p:cNvPr>
          <p:cNvSpPr/>
          <p:nvPr/>
        </p:nvSpPr>
        <p:spPr>
          <a:xfrm>
            <a:off x="169336" y="6622252"/>
            <a:ext cx="4174064" cy="303353"/>
          </a:xfrm>
          <a:prstGeom prst="roundRect">
            <a:avLst/>
          </a:prstGeom>
          <a:noFill/>
          <a:ln>
            <a:solidFill>
              <a:srgbClr val="DB4D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83" rtl="0" eaLnBrk="1" fontAlgn="auto" latinLnBrk="0" hangingPunct="1">
              <a:lnSpc>
                <a:spcPct val="110000"/>
              </a:lnSpc>
              <a:spcBef>
                <a:spcPts val="0"/>
              </a:spcBef>
              <a:spcAft>
                <a:spcPts val="0"/>
              </a:spcAft>
              <a:buClrTx/>
              <a:buSzTx/>
              <a:buFontTx/>
              <a:buNone/>
              <a:tabLst/>
              <a:defRPr/>
            </a:pPr>
            <a:r>
              <a:rPr kumimoji="1" lang="ja-JP" altLang="en-US" sz="1400" i="0" u="non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「女性管理職比率」の算出でいう</a:t>
            </a:r>
            <a:r>
              <a:rPr kumimoji="1" lang="ja-JP" altLang="en-US" sz="140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「管理職」とは</a:t>
            </a:r>
          </a:p>
        </p:txBody>
      </p:sp>
      <p:sp>
        <p:nvSpPr>
          <p:cNvPr id="30" name="テキスト ボックス 29">
            <a:extLst>
              <a:ext uri="{FF2B5EF4-FFF2-40B4-BE49-F238E27FC236}">
                <a16:creationId xmlns:a16="http://schemas.microsoft.com/office/drawing/2014/main" id="{1C078DF0-DE86-8B2F-C4B0-73B99F118D85}"/>
              </a:ext>
            </a:extLst>
          </p:cNvPr>
          <p:cNvSpPr txBox="1"/>
          <p:nvPr/>
        </p:nvSpPr>
        <p:spPr>
          <a:xfrm>
            <a:off x="224764" y="7012974"/>
            <a:ext cx="6302355" cy="1246495"/>
          </a:xfrm>
          <a:prstGeom prst="rect">
            <a:avLst/>
          </a:prstGeom>
          <a:noFill/>
          <a:ln w="12700">
            <a:noFill/>
          </a:ln>
        </p:spPr>
        <p:txBody>
          <a:bodyPr wrap="square" rtlCol="0">
            <a:spAutoFit/>
          </a:bodyPr>
          <a:lstStyle/>
          <a:p>
            <a:pPr indent="-444500"/>
            <a:r>
              <a:rPr lang="ja-JP" altLang="en-US" sz="1100" b="1" dirty="0">
                <a:latin typeface="メイリオ" panose="020B0604030504040204" pitchFamily="50" charset="-128"/>
                <a:ea typeface="メイリオ" panose="020B0604030504040204" pitchFamily="50" charset="-128"/>
              </a:rPr>
              <a:t>☆管理職とは、「課長級」と「課長級より上位の役職（役員を除く）」の合計です。</a:t>
            </a:r>
          </a:p>
          <a:p>
            <a:pPr lvl="0" indent="-360363"/>
            <a:r>
              <a:rPr lang="ja-JP" altLang="en-US" sz="1100" b="1" dirty="0">
                <a:latin typeface="メイリオ" panose="020B0604030504040204" pitchFamily="50" charset="-128"/>
                <a:ea typeface="メイリオ" panose="020B0604030504040204" pitchFamily="50" charset="-128"/>
              </a:rPr>
              <a:t>☆</a:t>
            </a:r>
            <a:r>
              <a:rPr lang="ja-JP" altLang="en-US" sz="1100" b="1" kern="100" dirty="0">
                <a:latin typeface="メイリオ" panose="020B0604030504040204" pitchFamily="50" charset="-128"/>
                <a:ea typeface="メイリオ" panose="020B0604030504040204" pitchFamily="50" charset="-128"/>
                <a:cs typeface="Arial" panose="020B0604020202020204" pitchFamily="34" charset="0"/>
              </a:rPr>
              <a:t>「課長級」とは、次のいずれかに該当する者をいいます。</a:t>
            </a:r>
          </a:p>
          <a:p>
            <a:pPr lvl="0" indent="-360363"/>
            <a:r>
              <a:rPr lang="ja-JP" altLang="en-US" sz="1100" b="1" kern="100" dirty="0">
                <a:latin typeface="メイリオ" panose="020B0604030504040204" pitchFamily="50" charset="-128"/>
                <a:ea typeface="メイリオ" panose="020B0604030504040204" pitchFamily="50" charset="-128"/>
                <a:cs typeface="Arial" panose="020B0604020202020204" pitchFamily="34" charset="0"/>
              </a:rPr>
              <a:t>　　</a:t>
            </a: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①事業所で通常「課長」と呼ばれている者であって、その組織が二係以上からなり、</a:t>
            </a:r>
          </a:p>
          <a:p>
            <a:pPr lvl="0" indent="-360363"/>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　　　若しくは、その構成員が</a:t>
            </a:r>
            <a:r>
              <a:rPr lang="en-US" altLang="ja-JP" sz="1100" kern="100" dirty="0">
                <a:latin typeface="メイリオ" panose="020B0604030504040204" pitchFamily="50" charset="-128"/>
                <a:ea typeface="メイリオ" panose="020B0604030504040204" pitchFamily="50" charset="-128"/>
                <a:cs typeface="Arial" panose="020B0604020202020204" pitchFamily="34" charset="0"/>
              </a:rPr>
              <a:t>10</a:t>
            </a: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人以上（課長を含む。）のものの長</a:t>
            </a:r>
          </a:p>
          <a:p>
            <a:pPr lvl="0" indent="-360363"/>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　　②同一事業所において、課長の他に、呼称、構成員に関係なく、その職務の内容及び責任の</a:t>
            </a:r>
          </a:p>
          <a:p>
            <a:pPr lvl="0" indent="-360363"/>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　　　程度が「課長級」に相当する者（ただし、一番下の職階ではないこと。）</a:t>
            </a:r>
          </a:p>
          <a:p>
            <a:pPr indent="-360363"/>
            <a:r>
              <a:rPr lang="ja-JP" altLang="en-US" sz="900" dirty="0">
                <a:latin typeface="メイリオ" panose="020B0604030504040204" pitchFamily="50" charset="-128"/>
                <a:ea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rPr>
              <a:t>　一般的に「課長代理」や「課長補佐」</a:t>
            </a:r>
            <a:r>
              <a:rPr lang="ja-JP" altLang="en-US" sz="900" kern="100" dirty="0">
                <a:latin typeface="メイリオ" panose="020B0604030504040204" pitchFamily="50" charset="-128"/>
                <a:ea typeface="メイリオ" panose="020B0604030504040204" pitchFamily="50" charset="-128"/>
                <a:cs typeface="Arial" panose="020B0604020202020204" pitchFamily="34" charset="0"/>
              </a:rPr>
              <a:t>について</a:t>
            </a:r>
            <a:r>
              <a:rPr lang="ja-JP" altLang="en-US" sz="900" dirty="0">
                <a:latin typeface="メイリオ" panose="020B0604030504040204" pitchFamily="50" charset="-128"/>
                <a:ea typeface="メイリオ" panose="020B0604030504040204" pitchFamily="50" charset="-128"/>
              </a:rPr>
              <a:t>は、「課長級」に該当しません。</a:t>
            </a:r>
            <a:endParaRPr lang="ja-JP" altLang="en-US" sz="1100" strike="sngStrike" dirty="0">
              <a:latin typeface="メイリオ" panose="020B0604030504040204" pitchFamily="50" charset="-128"/>
              <a:ea typeface="メイリオ" panose="020B0604030504040204" pitchFamily="50" charset="-128"/>
            </a:endParaRPr>
          </a:p>
        </p:txBody>
      </p:sp>
      <p:sp>
        <p:nvSpPr>
          <p:cNvPr id="31" name="角丸四角形 14">
            <a:extLst>
              <a:ext uri="{FF2B5EF4-FFF2-40B4-BE49-F238E27FC236}">
                <a16:creationId xmlns:a16="http://schemas.microsoft.com/office/drawing/2014/main" id="{90A66698-CF09-EAD7-D9E1-2E6648369FED}"/>
              </a:ext>
            </a:extLst>
          </p:cNvPr>
          <p:cNvSpPr/>
          <p:nvPr/>
        </p:nvSpPr>
        <p:spPr>
          <a:xfrm>
            <a:off x="140296" y="8510633"/>
            <a:ext cx="6523696" cy="1219117"/>
          </a:xfrm>
          <a:prstGeom prst="roundRect">
            <a:avLst>
              <a:gd name="adj" fmla="val 6371"/>
            </a:avLst>
          </a:prstGeom>
          <a:solidFill>
            <a:schemeClr val="accent3">
              <a:lumMod val="20000"/>
              <a:lumOff val="80000"/>
            </a:schemeClr>
          </a:solidFill>
        </p:spPr>
        <p:style>
          <a:lnRef idx="1">
            <a:schemeClr val="accent3"/>
          </a:lnRef>
          <a:fillRef idx="2">
            <a:schemeClr val="accent3"/>
          </a:fillRef>
          <a:effectRef idx="1">
            <a:schemeClr val="accent3"/>
          </a:effectRef>
          <a:fontRef idx="minor">
            <a:schemeClr val="dk1"/>
          </a:fontRef>
        </p:style>
        <p:txBody>
          <a:bodyPr rtlCol="0" anchor="ctr"/>
          <a:lstStyle/>
          <a:p>
            <a:r>
              <a:rPr kumimoji="1" lang="ja-JP" altLang="en-US" sz="1100" b="1" dirty="0">
                <a:solidFill>
                  <a:schemeClr val="tx1"/>
                </a:solidFill>
                <a:latin typeface="メイリオ" panose="020B0604030504040204" pitchFamily="50" charset="-128"/>
                <a:ea typeface="メイリオ" panose="020B0604030504040204" pitchFamily="50" charset="-128"/>
              </a:rPr>
              <a:t>　Ｑ　男女間賃金差異や女性管理職比率の情報公表の方法は。</a:t>
            </a:r>
          </a:p>
          <a:p>
            <a:pPr marL="180975" indent="-180975" algn="just">
              <a:lnSpc>
                <a:spcPts val="1600"/>
              </a:lnSpc>
            </a:pPr>
            <a:r>
              <a:rPr kumimoji="1" lang="ja-JP" altLang="en-US" sz="1100" b="1" dirty="0">
                <a:solidFill>
                  <a:schemeClr val="tx1"/>
                </a:solidFill>
                <a:latin typeface="メイリオ" panose="020B0604030504040204" pitchFamily="50" charset="-128"/>
                <a:ea typeface="メイリオ" panose="020B0604030504040204" pitchFamily="50" charset="-128"/>
              </a:rPr>
              <a:t>　Ａ　</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公表の場は、厚生労働省が運営する</a:t>
            </a:r>
            <a:r>
              <a:rPr lang="ja-JP" altLang="en-US" sz="1100" b="1" dirty="0">
                <a:solidFill>
                  <a:srgbClr val="0000CC"/>
                </a:solidFill>
                <a:latin typeface="メイリオ" panose="020B0604030504040204" pitchFamily="50" charset="-128"/>
                <a:ea typeface="メイリオ" panose="020B0604030504040204" pitchFamily="50" charset="-128"/>
                <a:cs typeface="メイリオ" panose="020B0604030504040204" pitchFamily="50" charset="-128"/>
              </a:rPr>
              <a:t>「女性の活躍推進企業データベース」</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が</a:t>
            </a:r>
          </a:p>
          <a:p>
            <a:pPr marL="180975" indent="-180975" algn="just">
              <a:lnSpc>
                <a:spcPts val="1600"/>
              </a:lnSpc>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最も適切</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です。是非ご活用ください。</a:t>
            </a:r>
            <a:endParaRPr lang="ja-JP" altLang="en-US" sz="1100" strike="sng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lgn="just">
              <a:lnSpc>
                <a:spcPts val="1600"/>
              </a:lnSpc>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URL</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hlinkClick r:id="rId2">
                  <a:extLst>
                    <a:ext uri="{A12FA001-AC4F-418D-AE19-62706E023703}">
                      <ahyp:hlinkClr xmlns:ahyp="http://schemas.microsoft.com/office/drawing/2018/hyperlinkcolor" val="tx"/>
                    </a:ext>
                  </a:extLst>
                </a:hlinkClick>
              </a:rPr>
              <a:t>http://positive-ryouritsu.mhlw.go.jp/positivedb/</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100" dirty="0">
                <a:solidFill>
                  <a:schemeClr val="tx1"/>
                </a:solidFill>
                <a:latin typeface="メイリオ" panose="020B0604030504040204" pitchFamily="50" charset="-128"/>
                <a:ea typeface="メイリオ" panose="020B0604030504040204" pitchFamily="50" charset="-128"/>
              </a:rPr>
              <a:t>　　　なお、自社のホームページへの掲載等でもさしつかえありません。</a:t>
            </a:r>
            <a:endParaRPr kumimoji="1" lang="en-US" altLang="ja-JP" sz="900" dirty="0">
              <a:solidFill>
                <a:schemeClr val="tx1"/>
              </a:solidFill>
              <a:latin typeface="メイリオ" panose="020B0604030504040204" pitchFamily="50" charset="-128"/>
              <a:ea typeface="メイリオ" panose="020B0604030504040204" pitchFamily="50" charset="-128"/>
            </a:endParaRPr>
          </a:p>
        </p:txBody>
      </p:sp>
      <p:pic>
        <p:nvPicPr>
          <p:cNvPr id="32" name="図 31">
            <a:extLst>
              <a:ext uri="{FF2B5EF4-FFF2-40B4-BE49-F238E27FC236}">
                <a16:creationId xmlns:a16="http://schemas.microsoft.com/office/drawing/2014/main" id="{692E6E2D-FB8D-0D3C-94CC-DC009E0750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36887" y="8668821"/>
            <a:ext cx="1060929" cy="1060929"/>
          </a:xfrm>
          <a:prstGeom prst="rect">
            <a:avLst/>
          </a:prstGeom>
        </p:spPr>
      </p:pic>
    </p:spTree>
    <p:extLst>
      <p:ext uri="{BB962C8B-B14F-4D97-AF65-F5344CB8AC3E}">
        <p14:creationId xmlns:p14="http://schemas.microsoft.com/office/powerpoint/2010/main" val="1673889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2EB4F7-C805-299F-B782-FD45433CA3A4}"/>
            </a:ext>
          </a:extLst>
        </p:cNvPr>
        <p:cNvGrpSpPr/>
        <p:nvPr/>
      </p:nvGrpSpPr>
      <p:grpSpPr>
        <a:xfrm>
          <a:off x="0" y="0"/>
          <a:ext cx="0" cy="0"/>
          <a:chOff x="0" y="0"/>
          <a:chExt cx="0" cy="0"/>
        </a:xfrm>
      </p:grpSpPr>
      <p:pic>
        <p:nvPicPr>
          <p:cNvPr id="5" name="図 4" descr="ダイアグラム&#10;&#10;AI によって生成されたコンテンツは間違っている可能性があります。">
            <a:extLst>
              <a:ext uri="{FF2B5EF4-FFF2-40B4-BE49-F238E27FC236}">
                <a16:creationId xmlns:a16="http://schemas.microsoft.com/office/drawing/2014/main" id="{7FC4F540-2E6B-AC54-AE0A-DDD6E1DDDA1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26246" y="2850124"/>
            <a:ext cx="1032565" cy="1290706"/>
          </a:xfrm>
          <a:prstGeom prst="rect">
            <a:avLst/>
          </a:prstGeom>
        </p:spPr>
      </p:pic>
      <p:sp>
        <p:nvSpPr>
          <p:cNvPr id="3" name="テキスト ボックス 2">
            <a:extLst>
              <a:ext uri="{FF2B5EF4-FFF2-40B4-BE49-F238E27FC236}">
                <a16:creationId xmlns:a16="http://schemas.microsoft.com/office/drawing/2014/main" id="{0CB22C74-FDFB-00AA-DC3E-A5B51272FA7A}"/>
              </a:ext>
            </a:extLst>
          </p:cNvPr>
          <p:cNvSpPr txBox="1"/>
          <p:nvPr/>
        </p:nvSpPr>
        <p:spPr>
          <a:xfrm>
            <a:off x="199197" y="50737"/>
            <a:ext cx="6482014" cy="1492716"/>
          </a:xfrm>
          <a:prstGeom prst="rect">
            <a:avLst/>
          </a:prstGeom>
          <a:noFill/>
          <a:ln cmpd="dbl">
            <a:solidFill>
              <a:schemeClr val="accent1"/>
            </a:solidFill>
          </a:ln>
        </p:spPr>
        <p:txBody>
          <a:bodyPr wrap="square" rtlCol="0">
            <a:spAutoFit/>
          </a:bodyPr>
          <a:lstStyle/>
          <a:p>
            <a:r>
              <a:rPr lang="ja-JP" altLang="en-US" sz="1200" b="1" dirty="0">
                <a:solidFill>
                  <a:srgbClr val="FF0066"/>
                </a:solidFill>
                <a:latin typeface="メイリオ" panose="020B0604030504040204" pitchFamily="50" charset="-128"/>
                <a:ea typeface="メイリオ" panose="020B0604030504040204" pitchFamily="50" charset="-128"/>
              </a:rPr>
              <a:t>＜</a:t>
            </a:r>
            <a:r>
              <a:rPr lang="en-US" altLang="ja-JP" sz="1200" b="1" dirty="0">
                <a:solidFill>
                  <a:srgbClr val="FF0066"/>
                </a:solidFill>
                <a:latin typeface="メイリオ" panose="020B0604030504040204" pitchFamily="50" charset="-128"/>
                <a:ea typeface="メイリオ" panose="020B0604030504040204" pitchFamily="50" charset="-128"/>
              </a:rPr>
              <a:t>『</a:t>
            </a:r>
            <a:r>
              <a:rPr lang="ja-JP" altLang="en-US" sz="1200" b="1" dirty="0">
                <a:solidFill>
                  <a:srgbClr val="FF0066"/>
                </a:solidFill>
                <a:latin typeface="メイリオ" panose="020B0604030504040204" pitchFamily="50" charset="-128"/>
                <a:ea typeface="メイリオ" panose="020B0604030504040204" pitchFamily="50" charset="-128"/>
              </a:rPr>
              <a:t>説明欄</a:t>
            </a:r>
            <a:r>
              <a:rPr lang="en-US" altLang="ja-JP" sz="1200" b="1" dirty="0">
                <a:solidFill>
                  <a:srgbClr val="FF0066"/>
                </a:solidFill>
                <a:latin typeface="メイリオ" panose="020B0604030504040204" pitchFamily="50" charset="-128"/>
                <a:ea typeface="メイリオ" panose="020B0604030504040204" pitchFamily="50" charset="-128"/>
              </a:rPr>
              <a:t>』</a:t>
            </a:r>
            <a:r>
              <a:rPr lang="ja-JP" altLang="en-US" sz="1200" b="1" dirty="0">
                <a:solidFill>
                  <a:srgbClr val="FF0066"/>
                </a:solidFill>
                <a:latin typeface="メイリオ" panose="020B0604030504040204" pitchFamily="50" charset="-128"/>
                <a:ea typeface="メイリオ" panose="020B0604030504040204" pitchFamily="50" charset="-128"/>
              </a:rPr>
              <a:t>を有効活用しましょう！＞</a:t>
            </a:r>
          </a:p>
          <a:p>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➣「男女間賃金差異」や「女性管理職比率」の</a:t>
            </a:r>
            <a:r>
              <a:rPr lang="ja-JP" altLang="en-US" sz="1100" b="1" u="sng" kern="100" dirty="0">
                <a:latin typeface="メイリオ" panose="020B0604030504040204" pitchFamily="50" charset="-128"/>
                <a:ea typeface="メイリオ" panose="020B0604030504040204" pitchFamily="50" charset="-128"/>
                <a:cs typeface="Arial"/>
              </a:rPr>
              <a:t>指標の大小それ自体のみに着目するのではなく、</a:t>
            </a:r>
          </a:p>
          <a:p>
            <a:r>
              <a:rPr lang="ja-JP" altLang="en-US" sz="1200" b="1" kern="100" dirty="0">
                <a:latin typeface="メイリオ" panose="020B0604030504040204" pitchFamily="50" charset="-128"/>
                <a:ea typeface="メイリオ" panose="020B0604030504040204" pitchFamily="50" charset="-128"/>
                <a:cs typeface="Arial"/>
              </a:rPr>
              <a:t>　</a:t>
            </a:r>
            <a:r>
              <a:rPr lang="ja-JP" altLang="en-US" sz="1200" b="1" u="sng" kern="100" dirty="0">
                <a:latin typeface="メイリオ" panose="020B0604030504040204" pitchFamily="50" charset="-128"/>
                <a:ea typeface="メイリオ" panose="020B0604030504040204" pitchFamily="50" charset="-128"/>
                <a:cs typeface="Arial"/>
              </a:rPr>
              <a:t>要因及び課題の分析を行い、改善に向けて取り組んでいくことが重要</a:t>
            </a:r>
            <a:r>
              <a:rPr lang="ja-JP" altLang="en-US" sz="1100" u="sng" kern="100" dirty="0">
                <a:latin typeface="メイリオ" panose="020B0604030504040204" pitchFamily="50" charset="-128"/>
                <a:ea typeface="メイリオ" panose="020B0604030504040204" pitchFamily="50" charset="-128"/>
                <a:cs typeface="Arial"/>
              </a:rPr>
              <a:t>です。</a:t>
            </a:r>
          </a:p>
          <a:p>
            <a:pPr marL="95250" indent="-95250"/>
            <a:r>
              <a:rPr lang="ja-JP" altLang="en-US" sz="1100" dirty="0">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このため、公表に当たっては、</a:t>
            </a:r>
            <a:r>
              <a:rPr lang="ja-JP" altLang="en-US" sz="1100" u="sng" dirty="0">
                <a:latin typeface="メイリオ" panose="020B0604030504040204" pitchFamily="50" charset="-128"/>
                <a:ea typeface="メイリオ" panose="020B0604030504040204" pitchFamily="50" charset="-128"/>
                <a:cs typeface="メイリオ" panose="020B0604030504040204" pitchFamily="50" charset="-128"/>
              </a:rPr>
              <a:t>単に数値の情報だけでなく、要因及び課題の分析の結果等のより</a:t>
            </a:r>
            <a:endParaRPr lang="en-US" altLang="ja-JP" sz="1100" u="sng" dirty="0">
              <a:latin typeface="メイリオ" panose="020B0604030504040204" pitchFamily="50" charset="-128"/>
              <a:ea typeface="メイリオ" panose="020B0604030504040204" pitchFamily="50" charset="-128"/>
              <a:cs typeface="メイリオ" panose="020B0604030504040204" pitchFamily="50" charset="-128"/>
            </a:endParaRPr>
          </a:p>
          <a:p>
            <a:pPr marL="95250" indent="-95250"/>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u="sng" dirty="0">
                <a:latin typeface="メイリオ" panose="020B0604030504040204" pitchFamily="50" charset="-128"/>
                <a:ea typeface="メイリオ" panose="020B0604030504040204" pitchFamily="50" charset="-128"/>
                <a:cs typeface="メイリオ" panose="020B0604030504040204" pitchFamily="50" charset="-128"/>
              </a:rPr>
              <a:t>詳細な情報や補足的な情報を公表することも可能であり、</a:t>
            </a:r>
            <a:r>
              <a:rPr lang="en-US" altLang="ja-JP" sz="1200" b="1" u="sng"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u="sng" dirty="0">
                <a:latin typeface="メイリオ" panose="020B0604030504040204" pitchFamily="50" charset="-128"/>
                <a:ea typeface="メイリオ" panose="020B0604030504040204" pitchFamily="50" charset="-128"/>
                <a:cs typeface="メイリオ" panose="020B0604030504040204" pitchFamily="50" charset="-128"/>
              </a:rPr>
              <a:t>説明欄</a:t>
            </a:r>
            <a:r>
              <a:rPr lang="en-US" altLang="ja-JP" sz="1200" b="1" u="sng"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u="sng" dirty="0">
                <a:latin typeface="メイリオ" panose="020B0604030504040204" pitchFamily="50" charset="-128"/>
                <a:ea typeface="メイリオ" panose="020B0604030504040204" pitchFamily="50" charset="-128"/>
                <a:cs typeface="メイリオ" panose="020B0604030504040204" pitchFamily="50" charset="-128"/>
              </a:rPr>
              <a:t>を有効活用</a:t>
            </a:r>
            <a:r>
              <a:rPr lang="ja-JP" altLang="en-US" sz="1100" b="1" u="sng" dirty="0">
                <a:latin typeface="メイリオ" panose="020B0604030504040204" pitchFamily="50" charset="-128"/>
                <a:ea typeface="メイリオ" panose="020B0604030504040204" pitchFamily="50" charset="-128"/>
                <a:cs typeface="メイリオ" panose="020B0604030504040204" pitchFamily="50" charset="-128"/>
              </a:rPr>
              <a:t>して、こうした</a:t>
            </a:r>
            <a:endParaRPr lang="en-US" altLang="ja-JP" sz="1100" b="1" u="sng" dirty="0">
              <a:latin typeface="メイリオ" panose="020B0604030504040204" pitchFamily="50" charset="-128"/>
              <a:ea typeface="メイリオ" panose="020B0604030504040204" pitchFamily="50" charset="-128"/>
              <a:cs typeface="メイリオ" panose="020B0604030504040204" pitchFamily="50" charset="-128"/>
            </a:endParaRPr>
          </a:p>
          <a:p>
            <a:pPr marL="95250" indent="-95250"/>
            <a:r>
              <a:rPr lang="en-US" altLang="ja-JP" sz="11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b="1" u="sng" dirty="0">
                <a:latin typeface="メイリオ" panose="020B0604030504040204" pitchFamily="50" charset="-128"/>
                <a:ea typeface="メイリオ" panose="020B0604030504040204" pitchFamily="50" charset="-128"/>
                <a:cs typeface="メイリオ" panose="020B0604030504040204" pitchFamily="50" charset="-128"/>
              </a:rPr>
              <a:t>追加的な情報公表を行うことが望ましい</a:t>
            </a:r>
            <a:r>
              <a:rPr lang="ja-JP" altLang="en-US" sz="1100" u="sng" dirty="0">
                <a:latin typeface="メイリオ" panose="020B0604030504040204" pitchFamily="50" charset="-128"/>
                <a:ea typeface="メイリオ" panose="020B0604030504040204" pitchFamily="50" charset="-128"/>
                <a:cs typeface="メイリオ" panose="020B0604030504040204" pitchFamily="50" charset="-128"/>
              </a:rPr>
              <a:t>ものです。</a:t>
            </a:r>
          </a:p>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➣なお、「女性の活躍推進企業データベース」にはあらかじめ</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注釈・説明欄</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が設けられています。</a:t>
            </a:r>
            <a:endParaRPr lang="ja-JP" altLang="en-US" sz="1100" dirty="0">
              <a:latin typeface="メイリオ" panose="020B0604030504040204" pitchFamily="50" charset="-128"/>
              <a:ea typeface="メイリオ" panose="020B0604030504040204" pitchFamily="50" charset="-128"/>
            </a:endParaRPr>
          </a:p>
        </p:txBody>
      </p:sp>
      <p:sp>
        <p:nvSpPr>
          <p:cNvPr id="7" name="四角形: 角を丸くする 6">
            <a:extLst>
              <a:ext uri="{FF2B5EF4-FFF2-40B4-BE49-F238E27FC236}">
                <a16:creationId xmlns:a16="http://schemas.microsoft.com/office/drawing/2014/main" id="{2E7AB120-B7C3-3993-6914-F64A8496D110}"/>
              </a:ext>
            </a:extLst>
          </p:cNvPr>
          <p:cNvSpPr/>
          <p:nvPr/>
        </p:nvSpPr>
        <p:spPr>
          <a:xfrm>
            <a:off x="186021" y="1891326"/>
            <a:ext cx="4584008" cy="360040"/>
          </a:xfrm>
          <a:prstGeom prst="roundRect">
            <a:avLst/>
          </a:prstGeom>
          <a:solidFill>
            <a:srgbClr val="F9FDD3"/>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844083">
              <a:lnSpc>
                <a:spcPct val="110000"/>
              </a:lnSpc>
              <a:defRPr/>
            </a:pPr>
            <a:r>
              <a:rPr kumimoji="1" lang="ja-JP" altLang="en-US" sz="17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えるぼし認定</a:t>
            </a:r>
            <a:r>
              <a:rPr lang="ja-JP" altLang="en-US" sz="1700" b="1" dirty="0">
                <a:solidFill>
                  <a:schemeClr val="tx1"/>
                </a:solidFill>
                <a:latin typeface="メイリオ" panose="020B0604030504040204" pitchFamily="50" charset="-128"/>
                <a:ea typeface="メイリオ" panose="020B0604030504040204" pitchFamily="50" charset="-128"/>
              </a:rPr>
              <a:t>基準</a:t>
            </a:r>
            <a:r>
              <a:rPr kumimoji="1" lang="ja-JP" altLang="en-US" sz="17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（１段階目）の見直し</a:t>
            </a:r>
          </a:p>
        </p:txBody>
      </p:sp>
      <p:grpSp>
        <p:nvGrpSpPr>
          <p:cNvPr id="22" name="グループ化 21">
            <a:extLst>
              <a:ext uri="{FF2B5EF4-FFF2-40B4-BE49-F238E27FC236}">
                <a16:creationId xmlns:a16="http://schemas.microsoft.com/office/drawing/2014/main" id="{12AB189D-38CA-9A9B-AD2C-9D778478ECA6}"/>
              </a:ext>
            </a:extLst>
          </p:cNvPr>
          <p:cNvGrpSpPr/>
          <p:nvPr/>
        </p:nvGrpSpPr>
        <p:grpSpPr>
          <a:xfrm>
            <a:off x="164354" y="5818601"/>
            <a:ext cx="6643852" cy="3453349"/>
            <a:chOff x="75736" y="4953407"/>
            <a:chExt cx="6643852" cy="3453349"/>
          </a:xfrm>
        </p:grpSpPr>
        <p:sp>
          <p:nvSpPr>
            <p:cNvPr id="24" name="四角形: 角を丸くする 23">
              <a:extLst>
                <a:ext uri="{FF2B5EF4-FFF2-40B4-BE49-F238E27FC236}">
                  <a16:creationId xmlns:a16="http://schemas.microsoft.com/office/drawing/2014/main" id="{C9F14EA3-12C8-FF91-E03F-AE3DC878438F}"/>
                </a:ext>
              </a:extLst>
            </p:cNvPr>
            <p:cNvSpPr/>
            <p:nvPr/>
          </p:nvSpPr>
          <p:spPr>
            <a:xfrm>
              <a:off x="75736" y="4953407"/>
              <a:ext cx="4584008" cy="360040"/>
            </a:xfrm>
            <a:prstGeom prst="roundRect">
              <a:avLst/>
            </a:prstGeom>
            <a:solidFill>
              <a:srgbClr val="F9FDD3"/>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83" rtl="0" eaLnBrk="1" fontAlgn="auto" latinLnBrk="0" hangingPunct="1">
                <a:lnSpc>
                  <a:spcPct val="110000"/>
                </a:lnSpc>
                <a:spcBef>
                  <a:spcPts val="0"/>
                </a:spcBef>
                <a:spcAft>
                  <a:spcPts val="0"/>
                </a:spcAft>
                <a:buClrTx/>
                <a:buSzTx/>
                <a:buFontTx/>
                <a:buNone/>
                <a:tabLst/>
                <a:defRPr/>
              </a:pPr>
              <a:r>
                <a:rPr kumimoji="1" lang="ja-JP" altLang="en-US" sz="17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えるぼしプラス</a:t>
              </a:r>
              <a:r>
                <a:rPr kumimoji="1" lang="ja-JP" altLang="en-US" sz="11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（仮称）</a:t>
              </a:r>
              <a:r>
                <a:rPr kumimoji="1" lang="ja-JP" altLang="en-US" sz="17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認定の創設</a:t>
              </a:r>
            </a:p>
          </p:txBody>
        </p:sp>
        <p:sp>
          <p:nvSpPr>
            <p:cNvPr id="25" name="テキスト ボックス 24">
              <a:extLst>
                <a:ext uri="{FF2B5EF4-FFF2-40B4-BE49-F238E27FC236}">
                  <a16:creationId xmlns:a16="http://schemas.microsoft.com/office/drawing/2014/main" id="{E04F4EFE-2A7B-A34B-4BE4-E0C315BC00E5}"/>
                </a:ext>
              </a:extLst>
            </p:cNvPr>
            <p:cNvSpPr txBox="1"/>
            <p:nvPr/>
          </p:nvSpPr>
          <p:spPr>
            <a:xfrm>
              <a:off x="97403" y="5867599"/>
              <a:ext cx="6622185" cy="2539157"/>
            </a:xfrm>
            <a:prstGeom prst="rect">
              <a:avLst/>
            </a:prstGeom>
            <a:noFill/>
            <a:ln>
              <a:solidFill>
                <a:schemeClr val="accent1"/>
              </a:solidFill>
            </a:ln>
          </p:spPr>
          <p:txBody>
            <a:bodyPr wrap="square" rtlCol="0">
              <a:spAutoFit/>
            </a:bodyPr>
            <a:lstStyle/>
            <a:p>
              <a:pPr lvl="0"/>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女性の健康支援に関する認定基準</a:t>
              </a:r>
              <a:r>
                <a:rPr lang="en-US" altLang="ja-JP" sz="1100" dirty="0">
                  <a:latin typeface="メイリオ" panose="020B0604030504040204" pitchFamily="50" charset="-128"/>
                  <a:ea typeface="メイリオ" panose="020B0604030504040204" pitchFamily="50" charset="-128"/>
                </a:rPr>
                <a:t>】</a:t>
              </a:r>
            </a:p>
            <a:p>
              <a:pPr lvl="0"/>
              <a:r>
                <a:rPr lang="en-US" altLang="ja-JP" sz="900" dirty="0">
                  <a:latin typeface="メイリオ" panose="020B0604030504040204" pitchFamily="50" charset="-128"/>
                  <a:ea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rPr>
                <a:t>えるぼしプラス（仮称）・プラチナえるぼしプラス（仮称）の全てで、女性の健康支援に関する基準は共通</a:t>
              </a:r>
              <a:endParaRPr lang="en-US" altLang="ja-JP" sz="900" dirty="0">
                <a:latin typeface="メイリオ" panose="020B0604030504040204" pitchFamily="50" charset="-128"/>
                <a:ea typeface="メイリオ" panose="020B0604030504040204" pitchFamily="50" charset="-128"/>
              </a:endParaRPr>
            </a:p>
            <a:p>
              <a:pPr marL="266700" indent="-196850">
                <a:spcBef>
                  <a:spcPts val="600"/>
                </a:spcBef>
                <a:spcAft>
                  <a:spcPts val="600"/>
                </a:spcAft>
              </a:pP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① </a:t>
              </a:r>
              <a:r>
                <a:rPr lang="ja-JP" altLang="ja-JP" sz="1100" kern="100" dirty="0">
                  <a:latin typeface="メイリオ" panose="020B0604030504040204" pitchFamily="50" charset="-128"/>
                  <a:ea typeface="メイリオ" panose="020B0604030504040204" pitchFamily="50" charset="-128"/>
                  <a:cs typeface="Arial" panose="020B0604020202020204" pitchFamily="34" charset="0"/>
                </a:rPr>
                <a:t>「女性の健康上の特性に配慮した休暇制度」及び「女性の健康上の特性への配慮のために利用することができる、半日単位・時間単位の年次有給休暇、所定外労働の制限、時差出勤、フレックスタイム制、短時間勤務、</a:t>
              </a: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在宅労働等</a:t>
              </a:r>
              <a:r>
                <a:rPr lang="ja-JP" altLang="ja-JP" sz="1100" kern="100" dirty="0">
                  <a:latin typeface="メイリオ" panose="020B0604030504040204" pitchFamily="50" charset="-128"/>
                  <a:ea typeface="メイリオ" panose="020B0604030504040204" pitchFamily="50" charset="-128"/>
                  <a:cs typeface="Arial" panose="020B0604020202020204" pitchFamily="34" charset="0"/>
                </a:rPr>
                <a:t>のうちいずれかの制度」を設けていること</a:t>
              </a: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a:t>
              </a:r>
              <a:r>
                <a:rPr lang="ja-JP" altLang="en-US" sz="900" kern="100" dirty="0">
                  <a:latin typeface="メイリオ" panose="020B0604030504040204" pitchFamily="50" charset="-128"/>
                  <a:ea typeface="メイリオ" panose="020B0604030504040204" pitchFamily="50" charset="-128"/>
                  <a:cs typeface="Arial" panose="020B0604020202020204" pitchFamily="34" charset="0"/>
                </a:rPr>
                <a:t>（休暇制度は、多様な目的で利用することができる休暇制度及び利用目的を限定しない休暇制度を含み、年次有給休暇を除く。）</a:t>
              </a:r>
            </a:p>
            <a:p>
              <a:pPr marL="266700" indent="-196850">
                <a:spcAft>
                  <a:spcPts val="600"/>
                </a:spcAft>
              </a:pP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② </a:t>
              </a:r>
              <a:r>
                <a:rPr lang="ja-JP" altLang="ja-JP" sz="1100" kern="100" dirty="0">
                  <a:latin typeface="メイリオ" panose="020B0604030504040204" pitchFamily="50" charset="-128"/>
                  <a:ea typeface="メイリオ" panose="020B0604030504040204" pitchFamily="50" charset="-128"/>
                  <a:cs typeface="Arial" panose="020B0604020202020204" pitchFamily="34" charset="0"/>
                </a:rPr>
                <a:t>女性の健康上の特性</a:t>
              </a: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へ</a:t>
              </a:r>
              <a:r>
                <a:rPr lang="ja-JP" altLang="ja-JP" sz="1100" kern="100" dirty="0">
                  <a:latin typeface="メイリオ" panose="020B0604030504040204" pitchFamily="50" charset="-128"/>
                  <a:ea typeface="メイリオ" panose="020B0604030504040204" pitchFamily="50" charset="-128"/>
                  <a:cs typeface="Arial" panose="020B0604020202020204" pitchFamily="34" charset="0"/>
                </a:rPr>
                <a:t>の配慮に関する方針を示し、</a:t>
              </a: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①に掲げる制度の</a:t>
              </a:r>
              <a:r>
                <a:rPr lang="ja-JP" altLang="ja-JP" sz="1100" kern="100" dirty="0">
                  <a:latin typeface="メイリオ" panose="020B0604030504040204" pitchFamily="50" charset="-128"/>
                  <a:ea typeface="メイリオ" panose="020B0604030504040204" pitchFamily="50" charset="-128"/>
                  <a:cs typeface="Arial" panose="020B0604020202020204" pitchFamily="34" charset="0"/>
                </a:rPr>
                <a:t>内容とともに</a:t>
              </a: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労働者に周知させるための取組を実施していること</a:t>
              </a:r>
            </a:p>
            <a:p>
              <a:pPr marL="266700" indent="-196850">
                <a:spcAft>
                  <a:spcPts val="600"/>
                </a:spcAft>
              </a:pP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③ </a:t>
              </a:r>
              <a:r>
                <a:rPr lang="ja-JP" altLang="ja-JP" sz="1100" kern="100" dirty="0">
                  <a:latin typeface="メイリオ" panose="020B0604030504040204" pitchFamily="50" charset="-128"/>
                  <a:ea typeface="メイリオ" panose="020B0604030504040204" pitchFamily="50" charset="-128"/>
                  <a:cs typeface="Arial" panose="020B0604020202020204" pitchFamily="34" charset="0"/>
                </a:rPr>
                <a:t>女性の健康上の特性への配慮に関する研修その他の女性の健康上の特性への配慮に関する労働者の理解を促進するための取組を実施していること</a:t>
              </a:r>
              <a:endParaRPr lang="ja-JP" altLang="en-US" sz="1100" kern="100" dirty="0">
                <a:latin typeface="メイリオ" panose="020B0604030504040204" pitchFamily="50" charset="-128"/>
                <a:ea typeface="メイリオ" panose="020B0604030504040204" pitchFamily="50" charset="-128"/>
                <a:cs typeface="Arial" panose="020B0604020202020204" pitchFamily="34" charset="0"/>
              </a:endParaRPr>
            </a:p>
            <a:p>
              <a:pPr marL="266700" indent="-196850">
                <a:spcAft>
                  <a:spcPts val="600"/>
                </a:spcAft>
              </a:pP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④ </a:t>
              </a:r>
              <a:r>
                <a:rPr lang="ja-JP" altLang="ja-JP" sz="1100" kern="100" dirty="0">
                  <a:latin typeface="メイリオ" panose="020B0604030504040204" pitchFamily="50" charset="-128"/>
                  <a:ea typeface="メイリオ" panose="020B0604030504040204" pitchFamily="50" charset="-128"/>
                  <a:cs typeface="Arial" panose="020B0604020202020204" pitchFamily="34" charset="0"/>
                </a:rPr>
                <a:t>労働者からの女性の健康上の特性への配慮に関する</a:t>
              </a: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業務を担当する者</a:t>
              </a:r>
              <a:r>
                <a:rPr lang="ja-JP" altLang="ja-JP" sz="1100" kern="100" dirty="0">
                  <a:latin typeface="メイリオ" panose="020B0604030504040204" pitchFamily="50" charset="-128"/>
                  <a:ea typeface="メイリオ" panose="020B0604030504040204" pitchFamily="50" charset="-128"/>
                  <a:cs typeface="Arial" panose="020B0604020202020204" pitchFamily="34" charset="0"/>
                </a:rPr>
                <a:t>を選任し、</a:t>
              </a: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労働者からの女性の健康上の特性に関する相談に応じさせる措置を講ずるとともに、労働者に周知させるための措置を講じていること</a:t>
              </a:r>
              <a:endParaRPr kumimoji="1" lang="en-US" altLang="ja-JP" sz="9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ＭＳ Ｐゴシック" panose="020B0600070205080204" pitchFamily="50" charset="-128"/>
              </a:endParaRPr>
            </a:p>
          </p:txBody>
        </p:sp>
      </p:grpSp>
      <p:sp>
        <p:nvSpPr>
          <p:cNvPr id="32" name="角丸四角形 9">
            <a:extLst>
              <a:ext uri="{FF2B5EF4-FFF2-40B4-BE49-F238E27FC236}">
                <a16:creationId xmlns:a16="http://schemas.microsoft.com/office/drawing/2014/main" id="{F1046CB7-C444-63AB-8896-B305061A3BCA}"/>
              </a:ext>
            </a:extLst>
          </p:cNvPr>
          <p:cNvSpPr/>
          <p:nvPr/>
        </p:nvSpPr>
        <p:spPr>
          <a:xfrm>
            <a:off x="188638" y="9208073"/>
            <a:ext cx="6732749" cy="857495"/>
          </a:xfrm>
          <a:prstGeom prst="roundRect">
            <a:avLst/>
          </a:prstGeom>
          <a:noFill/>
          <a:ln w="1905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spcAft>
                <a:spcPts val="0"/>
              </a:spcAft>
            </a:pPr>
            <a:r>
              <a:rPr lang="ja-JP" altLang="en-US" sz="1100" kern="12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正式名称と新しい認定マークのデザインは追って示す予定。令和８年４月１日から申請できます。</a:t>
            </a:r>
          </a:p>
          <a:p>
            <a:pPr>
              <a:spcAft>
                <a:spcPts val="0"/>
              </a:spcAft>
            </a:pPr>
            <a:r>
              <a:rPr lang="ja-JP" altLang="en-US" sz="1100" dirty="0">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最新の情報や申請方法は厚生労働省ホームページ「女性活躍推進法特集ページ」でご確認ください。</a:t>
            </a:r>
          </a:p>
          <a:p>
            <a:pPr>
              <a:spcAft>
                <a:spcPts val="0"/>
              </a:spcAft>
            </a:pPr>
            <a:r>
              <a:rPr lang="en-US" altLang="ja-JP" sz="1100" dirty="0">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URL</a:t>
            </a:r>
            <a:r>
              <a:rPr lang="ja-JP" altLang="en-US" sz="1100" dirty="0">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　</a:t>
            </a:r>
            <a:r>
              <a:rPr lang="en-US" altLang="ja-JP" sz="1100" u="sng" dirty="0">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https://www.mhlw.go.jp/stf/seisakunitsuite/bunya/0000091025.html</a:t>
            </a:r>
            <a:endParaRPr lang="ja-JP" altLang="en-US" sz="1200" u="sng" dirty="0">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endParaRPr>
          </a:p>
        </p:txBody>
      </p:sp>
      <p:sp>
        <p:nvSpPr>
          <p:cNvPr id="4" name="矢印: 左 3">
            <a:extLst>
              <a:ext uri="{FF2B5EF4-FFF2-40B4-BE49-F238E27FC236}">
                <a16:creationId xmlns:a16="http://schemas.microsoft.com/office/drawing/2014/main" id="{519B8EB7-C3E3-BD99-3AA1-3F32450B7C13}"/>
              </a:ext>
            </a:extLst>
          </p:cNvPr>
          <p:cNvSpPr/>
          <p:nvPr/>
        </p:nvSpPr>
        <p:spPr>
          <a:xfrm>
            <a:off x="4841598" y="1875497"/>
            <a:ext cx="919122" cy="391698"/>
          </a:xfrm>
          <a:prstGeom prst="lef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rgbClr val="C00000"/>
                </a:solidFill>
                <a:latin typeface="HG丸ｺﾞｼｯｸM-PRO" panose="020F0600000000000000" pitchFamily="50" charset="-128"/>
                <a:ea typeface="HG丸ｺﾞｼｯｸM-PRO" panose="020F0600000000000000" pitchFamily="50" charset="-128"/>
              </a:rPr>
              <a:t>おすすめ</a:t>
            </a:r>
          </a:p>
        </p:txBody>
      </p:sp>
      <p:sp>
        <p:nvSpPr>
          <p:cNvPr id="8" name="矢印: 左 7">
            <a:extLst>
              <a:ext uri="{FF2B5EF4-FFF2-40B4-BE49-F238E27FC236}">
                <a16:creationId xmlns:a16="http://schemas.microsoft.com/office/drawing/2014/main" id="{493074AB-0091-75A8-41E2-2E036C7ED486}"/>
              </a:ext>
            </a:extLst>
          </p:cNvPr>
          <p:cNvSpPr/>
          <p:nvPr/>
        </p:nvSpPr>
        <p:spPr>
          <a:xfrm>
            <a:off x="4841598" y="5783210"/>
            <a:ext cx="919122" cy="423356"/>
          </a:xfrm>
          <a:prstGeom prst="lef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rgbClr val="C00000"/>
                </a:solidFill>
                <a:latin typeface="HG丸ｺﾞｼｯｸM-PRO" panose="020F0600000000000000" pitchFamily="50" charset="-128"/>
                <a:ea typeface="HG丸ｺﾞｼｯｸM-PRO" panose="020F0600000000000000" pitchFamily="50" charset="-128"/>
              </a:rPr>
              <a:t>おすすめ</a:t>
            </a:r>
          </a:p>
        </p:txBody>
      </p:sp>
      <p:sp>
        <p:nvSpPr>
          <p:cNvPr id="9" name="四角形: 角を丸くする 8">
            <a:extLst>
              <a:ext uri="{FF2B5EF4-FFF2-40B4-BE49-F238E27FC236}">
                <a16:creationId xmlns:a16="http://schemas.microsoft.com/office/drawing/2014/main" id="{D6D4345D-E527-9B94-0B37-A270EE82A014}"/>
              </a:ext>
            </a:extLst>
          </p:cNvPr>
          <p:cNvSpPr/>
          <p:nvPr/>
        </p:nvSpPr>
        <p:spPr>
          <a:xfrm>
            <a:off x="99570" y="2342806"/>
            <a:ext cx="6732749" cy="517864"/>
          </a:xfrm>
          <a:prstGeom prst="round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18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えるぼし認定（</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１段階目</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の基準</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を見直し、改善傾向にあることを評価する新たな選択肢を示しました。是非、えるぼし認定（１段階目）の取得にチャレンジしてください。</a:t>
            </a:r>
          </a:p>
        </p:txBody>
      </p:sp>
      <p:sp>
        <p:nvSpPr>
          <p:cNvPr id="10" name="テキスト ボックス 9">
            <a:extLst>
              <a:ext uri="{FF2B5EF4-FFF2-40B4-BE49-F238E27FC236}">
                <a16:creationId xmlns:a16="http://schemas.microsoft.com/office/drawing/2014/main" id="{E7D4E2FD-DB4D-76E1-C6B6-9C9231541130}"/>
              </a:ext>
            </a:extLst>
          </p:cNvPr>
          <p:cNvSpPr txBox="1"/>
          <p:nvPr/>
        </p:nvSpPr>
        <p:spPr>
          <a:xfrm>
            <a:off x="93272" y="2888376"/>
            <a:ext cx="6745344" cy="2877711"/>
          </a:xfrm>
          <a:prstGeom prst="rect">
            <a:avLst/>
          </a:prstGeom>
          <a:noFill/>
        </p:spPr>
        <p:txBody>
          <a:bodyPr wrap="square" rtlCol="0">
            <a:spAutoFit/>
          </a:bodyPr>
          <a:lstStyle/>
          <a:p>
            <a:pPr lvl="0"/>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現行の基準</a:t>
            </a:r>
            <a:r>
              <a:rPr lang="en-US" altLang="ja-JP" sz="1100" dirty="0">
                <a:latin typeface="メイリオ" panose="020B0604030504040204" pitchFamily="50" charset="-128"/>
                <a:ea typeface="メイリオ" panose="020B0604030504040204" pitchFamily="50" charset="-128"/>
              </a:rPr>
              <a:t>】</a:t>
            </a:r>
            <a:endParaRPr lang="ja-JP" altLang="en-US" sz="1100" dirty="0">
              <a:latin typeface="メイリオ" panose="020B0604030504040204" pitchFamily="50" charset="-128"/>
              <a:ea typeface="メイリオ" panose="020B0604030504040204" pitchFamily="50" charset="-128"/>
            </a:endParaRPr>
          </a:p>
          <a:p>
            <a:pPr lvl="0"/>
            <a:r>
              <a:rPr lang="ja-JP" altLang="en-US" sz="1100" dirty="0">
                <a:latin typeface="メイリオ" panose="020B0604030504040204" pitchFamily="50" charset="-128"/>
                <a:ea typeface="メイリオ" panose="020B0604030504040204" pitchFamily="50" charset="-128"/>
              </a:rPr>
              <a:t>　</a:t>
            </a:r>
            <a:r>
              <a:rPr lang="ja-JP" altLang="ja-JP" sz="1000" dirty="0">
                <a:latin typeface="メイリオ" panose="020B0604030504040204" pitchFamily="50" charset="-128"/>
                <a:ea typeface="メイリオ" panose="020B0604030504040204" pitchFamily="50" charset="-128"/>
              </a:rPr>
              <a:t>①</a:t>
            </a:r>
            <a:r>
              <a:rPr lang="ja-JP" altLang="en-US" sz="1000" dirty="0">
                <a:latin typeface="メイリオ" panose="020B0604030504040204" pitchFamily="50" charset="-128"/>
                <a:ea typeface="メイリオ" panose="020B0604030504040204" pitchFamily="50" charset="-128"/>
              </a:rPr>
              <a:t>認定基準</a:t>
            </a:r>
            <a:r>
              <a:rPr lang="ja-JP" altLang="ja-JP" sz="1000" dirty="0">
                <a:latin typeface="メイリオ" panose="020B0604030504040204" pitchFamily="50" charset="-128"/>
                <a:ea typeface="メイリオ" panose="020B0604030504040204" pitchFamily="50" charset="-128"/>
              </a:rPr>
              <a:t>５項目のうち１～２項目の基準を満たして実績を毎年公表すること</a:t>
            </a:r>
            <a:endParaRPr lang="ja-JP" altLang="en-US" sz="1000" dirty="0">
              <a:latin typeface="メイリオ" panose="020B0604030504040204" pitchFamily="50" charset="-128"/>
              <a:ea typeface="メイリオ" panose="020B0604030504040204" pitchFamily="50" charset="-128"/>
            </a:endParaRPr>
          </a:p>
          <a:p>
            <a:pPr lvl="0"/>
            <a:r>
              <a:rPr lang="ja-JP" altLang="en-US" sz="1100" dirty="0">
                <a:latin typeface="メイリオ" panose="020B0604030504040204" pitchFamily="50" charset="-128"/>
                <a:ea typeface="メイリオ" panose="020B0604030504040204" pitchFamily="50" charset="-128"/>
              </a:rPr>
              <a:t>　</a:t>
            </a:r>
            <a:r>
              <a:rPr lang="ja-JP" altLang="ja-JP" sz="1000" dirty="0">
                <a:latin typeface="メイリオ" panose="020B0604030504040204" pitchFamily="50" charset="-128"/>
                <a:ea typeface="メイリオ" panose="020B0604030504040204" pitchFamily="50" charset="-128"/>
              </a:rPr>
              <a:t>②基準を満たさない項目に関する取組の実施状況について毎年公表すること</a:t>
            </a:r>
            <a:endParaRPr lang="ja-JP" altLang="en-US" sz="1000" dirty="0">
              <a:latin typeface="メイリオ" panose="020B0604030504040204" pitchFamily="50" charset="-128"/>
              <a:ea typeface="メイリオ" panose="020B0604030504040204" pitchFamily="50" charset="-128"/>
            </a:endParaRPr>
          </a:p>
          <a:p>
            <a:pPr lvl="0"/>
            <a:r>
              <a:rPr lang="ja-JP" altLang="en-US" sz="1100" dirty="0">
                <a:latin typeface="メイリオ" panose="020B0604030504040204" pitchFamily="50" charset="-128"/>
                <a:ea typeface="メイリオ" panose="020B0604030504040204" pitchFamily="50" charset="-128"/>
              </a:rPr>
              <a:t>　</a:t>
            </a:r>
            <a:r>
              <a:rPr lang="ja-JP" altLang="ja-JP" sz="1000" dirty="0">
                <a:latin typeface="メイリオ" panose="020B0604030504040204" pitchFamily="50" charset="-128"/>
                <a:ea typeface="メイリオ" panose="020B0604030504040204" pitchFamily="50" charset="-128"/>
              </a:rPr>
              <a:t>③基準を満たさない項目について</a:t>
            </a:r>
            <a:r>
              <a:rPr lang="ja-JP" altLang="ja-JP" sz="1000" b="1" u="sng" dirty="0">
                <a:latin typeface="メイリオ" panose="020B0604030504040204" pitchFamily="50" charset="-128"/>
                <a:ea typeface="メイリオ" panose="020B0604030504040204" pitchFamily="50" charset="-128"/>
              </a:rPr>
              <a:t>２年以上連続して実績</a:t>
            </a:r>
            <a:r>
              <a:rPr lang="ja-JP" altLang="en-US" sz="1000" b="1" u="sng" dirty="0">
                <a:latin typeface="メイリオ" panose="020B0604030504040204" pitchFamily="50" charset="-128"/>
                <a:ea typeface="メイリオ" panose="020B0604030504040204" pitchFamily="50" charset="-128"/>
              </a:rPr>
              <a:t>が</a:t>
            </a:r>
            <a:r>
              <a:rPr lang="ja-JP" altLang="ja-JP" sz="1000" b="1" u="sng" dirty="0">
                <a:latin typeface="メイリオ" panose="020B0604030504040204" pitchFamily="50" charset="-128"/>
                <a:ea typeface="メイリオ" panose="020B0604030504040204" pitchFamily="50" charset="-128"/>
              </a:rPr>
              <a:t>改善</a:t>
            </a:r>
            <a:r>
              <a:rPr lang="ja-JP" altLang="en-US" sz="1000" dirty="0">
                <a:latin typeface="メイリオ" panose="020B0604030504040204" pitchFamily="50" charset="-128"/>
                <a:ea typeface="メイリオ" panose="020B0604030504040204" pitchFamily="50" charset="-128"/>
              </a:rPr>
              <a:t>していること</a:t>
            </a:r>
            <a:endParaRPr lang="en-US" altLang="ja-JP" sz="1000" dirty="0">
              <a:latin typeface="メイリオ" panose="020B0604030504040204" pitchFamily="50" charset="-128"/>
              <a:ea typeface="メイリオ" panose="020B0604030504040204" pitchFamily="50" charset="-128"/>
            </a:endParaRPr>
          </a:p>
          <a:p>
            <a:pPr lvl="0"/>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改定後の基準</a:t>
            </a:r>
            <a:r>
              <a:rPr lang="en-US" altLang="ja-JP" sz="1100" dirty="0">
                <a:latin typeface="メイリオ" panose="020B0604030504040204" pitchFamily="50" charset="-128"/>
                <a:ea typeface="メイリオ" panose="020B0604030504040204" pitchFamily="50" charset="-128"/>
              </a:rPr>
              <a:t>】</a:t>
            </a:r>
            <a:endParaRPr lang="ja-JP" altLang="ja-JP" sz="1100" strike="sngStrike"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a:t>
            </a:r>
            <a:r>
              <a:rPr lang="ja-JP" altLang="en-US" sz="1000" dirty="0">
                <a:latin typeface="メイリオ" panose="020B0604030504040204" pitchFamily="50" charset="-128"/>
                <a:ea typeface="メイリオ" panose="020B0604030504040204" pitchFamily="50" charset="-128"/>
              </a:rPr>
              <a:t>①②は同じ</a:t>
            </a:r>
          </a:p>
          <a:p>
            <a:r>
              <a:rPr lang="ja-JP" altLang="en-US" sz="1100" dirty="0">
                <a:latin typeface="メイリオ" panose="020B0604030504040204" pitchFamily="50" charset="-128"/>
                <a:ea typeface="メイリオ" panose="020B0604030504040204" pitchFamily="50" charset="-128"/>
              </a:rPr>
              <a:t>　</a:t>
            </a:r>
            <a:r>
              <a:rPr lang="ja-JP" altLang="ja-JP" sz="1100" dirty="0">
                <a:latin typeface="メイリオ" panose="020B0604030504040204" pitchFamily="50" charset="-128"/>
                <a:ea typeface="メイリオ" panose="020B0604030504040204" pitchFamily="50" charset="-128"/>
              </a:rPr>
              <a:t>③</a:t>
            </a:r>
            <a:r>
              <a:rPr lang="ja-JP" altLang="en-US" sz="1100" dirty="0">
                <a:latin typeface="メイリオ" panose="020B0604030504040204" pitchFamily="50" charset="-128"/>
                <a:ea typeface="メイリオ" panose="020B0604030504040204" pitchFamily="50" charset="-128"/>
              </a:rPr>
              <a:t>基準を満たさない項目について以下に該当すること（引き続き現行の③でも可）</a:t>
            </a:r>
            <a:endParaRPr lang="ja-JP" altLang="en-US" sz="1100" dirty="0">
              <a:solidFill>
                <a:srgbClr val="FF0000"/>
              </a:solidFill>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rPr>
              <a:t>(ⅰ)</a:t>
            </a:r>
            <a:r>
              <a:rPr lang="ja-JP" altLang="en-US" sz="1100" dirty="0">
                <a:latin typeface="メイリオ" panose="020B0604030504040204" pitchFamily="50" charset="-128"/>
                <a:ea typeface="メイリオ" panose="020B0604030504040204" pitchFamily="50" charset="-128"/>
              </a:rPr>
              <a:t>単年度の実績を評価している項目（</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）については、</a:t>
            </a:r>
          </a:p>
          <a:p>
            <a:r>
              <a:rPr lang="ja-JP" altLang="en-US" sz="1100" dirty="0">
                <a:latin typeface="メイリオ" panose="020B0604030504040204" pitchFamily="50" charset="-128"/>
                <a:ea typeface="メイリオ" panose="020B0604030504040204" pitchFamily="50" charset="-128"/>
              </a:rPr>
              <a:t>　  　 従来の基準</a:t>
            </a: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2</a:t>
            </a:r>
            <a:r>
              <a:rPr lang="ja-JP" altLang="en-US" sz="1000" dirty="0">
                <a:latin typeface="メイリオ" panose="020B0604030504040204" pitchFamily="50" charset="-128"/>
                <a:ea typeface="メイリオ" panose="020B0604030504040204" pitchFamily="50" charset="-128"/>
              </a:rPr>
              <a:t>年以上連続して実績が改善）</a:t>
            </a:r>
            <a:r>
              <a:rPr lang="ja-JP" altLang="en-US" sz="1100" dirty="0">
                <a:latin typeface="メイリオ" panose="020B0604030504040204" pitchFamily="50" charset="-128"/>
                <a:ea typeface="メイリオ" panose="020B0604030504040204" pitchFamily="50" charset="-128"/>
              </a:rPr>
              <a:t>又は以下のいずれかに該当すること</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選択肢を追加</a:t>
            </a:r>
            <a:r>
              <a:rPr lang="en-US" altLang="ja-JP" sz="1100" dirty="0">
                <a:latin typeface="メイリオ" panose="020B0604030504040204" pitchFamily="50" charset="-128"/>
                <a:ea typeface="メイリオ" panose="020B0604030504040204" pitchFamily="50" charset="-128"/>
              </a:rPr>
              <a:t>〉</a:t>
            </a:r>
            <a:endParaRPr lang="ja-JP" altLang="en-US" sz="1100" dirty="0">
              <a:latin typeface="メイリオ" panose="020B0604030504040204" pitchFamily="50" charset="-128"/>
              <a:ea typeface="メイリオ" panose="020B0604030504040204" pitchFamily="50" charset="-128"/>
            </a:endParaRPr>
          </a:p>
          <a:p>
            <a:r>
              <a:rPr lang="ja-JP" altLang="en-US" sz="1100" b="1" dirty="0">
                <a:latin typeface="メイリオ" panose="020B0604030504040204" pitchFamily="50" charset="-128"/>
                <a:ea typeface="メイリオ" panose="020B0604030504040204" pitchFamily="50" charset="-128"/>
              </a:rPr>
              <a:t>　　　</a:t>
            </a:r>
            <a:r>
              <a:rPr lang="ja-JP" altLang="ja-JP" sz="1100" b="1" dirty="0">
                <a:latin typeface="メイリオ" panose="020B0604030504040204" pitchFamily="50" charset="-128"/>
                <a:ea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rPr>
              <a:t>Ａ：</a:t>
            </a:r>
            <a:r>
              <a:rPr lang="ja-JP" altLang="ja-JP" sz="1100" b="1" dirty="0">
                <a:latin typeface="メイリオ" panose="020B0604030504040204" pitchFamily="50" charset="-128"/>
                <a:ea typeface="メイリオ" panose="020B0604030504040204" pitchFamily="50" charset="-128"/>
              </a:rPr>
              <a:t>直近の事業年度までの連続する３事業年度の平均値」</a:t>
            </a:r>
            <a:r>
              <a:rPr lang="ja-JP" altLang="en-US" sz="1100" b="1" dirty="0">
                <a:latin typeface="メイリオ" panose="020B0604030504040204" pitchFamily="50" charset="-128"/>
                <a:ea typeface="メイリオ" panose="020B0604030504040204" pitchFamily="50" charset="-128"/>
              </a:rPr>
              <a:t>、</a:t>
            </a:r>
          </a:p>
          <a:p>
            <a:r>
              <a:rPr lang="ja-JP" altLang="en-US" sz="1100" b="1" dirty="0">
                <a:latin typeface="メイリオ" panose="020B0604030504040204" pitchFamily="50" charset="-128"/>
                <a:ea typeface="メイリオ" panose="020B0604030504040204" pitchFamily="50" charset="-128"/>
              </a:rPr>
              <a:t>　　　</a:t>
            </a:r>
            <a:r>
              <a:rPr lang="ja-JP" altLang="ja-JP" sz="1100" b="1" dirty="0">
                <a:latin typeface="メイリオ" panose="020B0604030504040204" pitchFamily="50" charset="-128"/>
                <a:ea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rPr>
              <a:t>Ｂ：</a:t>
            </a:r>
            <a:r>
              <a:rPr lang="ja-JP" altLang="ja-JP" sz="1100" b="1" dirty="0">
                <a:latin typeface="メイリオ" panose="020B0604030504040204" pitchFamily="50" charset="-128"/>
                <a:ea typeface="メイリオ" panose="020B0604030504040204" pitchFamily="50" charset="-128"/>
              </a:rPr>
              <a:t>その前の事業年度までの</a:t>
            </a:r>
            <a:r>
              <a:rPr lang="ja-JP" altLang="en-US" sz="1100" b="1" dirty="0">
                <a:latin typeface="メイリオ" panose="020B0604030504040204" pitchFamily="50" charset="-128"/>
                <a:ea typeface="メイリオ" panose="020B0604030504040204" pitchFamily="50" charset="-128"/>
              </a:rPr>
              <a:t>連続する</a:t>
            </a:r>
            <a:r>
              <a:rPr lang="ja-JP" altLang="ja-JP" sz="1100" b="1" dirty="0">
                <a:latin typeface="メイリオ" panose="020B0604030504040204" pitchFamily="50" charset="-128"/>
                <a:ea typeface="メイリオ" panose="020B0604030504040204" pitchFamily="50" charset="-128"/>
              </a:rPr>
              <a:t>３事業年度の平均値」</a:t>
            </a:r>
            <a:r>
              <a:rPr lang="ja-JP" altLang="en-US" sz="1100" b="1" dirty="0">
                <a:latin typeface="メイリオ" panose="020B0604030504040204" pitchFamily="50" charset="-128"/>
                <a:ea typeface="メイリオ" panose="020B0604030504040204" pitchFamily="50" charset="-128"/>
              </a:rPr>
              <a:t>及び</a:t>
            </a:r>
          </a:p>
          <a:p>
            <a:r>
              <a:rPr lang="ja-JP" altLang="en-US" sz="1100" b="1" dirty="0">
                <a:latin typeface="メイリオ" panose="020B0604030504040204" pitchFamily="50" charset="-128"/>
                <a:ea typeface="メイリオ" panose="020B0604030504040204" pitchFamily="50" charset="-128"/>
              </a:rPr>
              <a:t>　　　</a:t>
            </a:r>
            <a:r>
              <a:rPr lang="ja-JP" altLang="ja-JP" sz="1100" b="1" dirty="0">
                <a:latin typeface="メイリオ" panose="020B0604030504040204" pitchFamily="50" charset="-128"/>
                <a:ea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rPr>
              <a:t>Ｃ：</a:t>
            </a:r>
            <a:r>
              <a:rPr lang="ja-JP" altLang="ja-JP" sz="1100" b="1" dirty="0">
                <a:latin typeface="メイリオ" panose="020B0604030504040204" pitchFamily="50" charset="-128"/>
                <a:ea typeface="メイリオ" panose="020B0604030504040204" pitchFamily="50" charset="-128"/>
              </a:rPr>
              <a:t>その前々年度までの連続する３事業年度の平均値」を比較し</a:t>
            </a:r>
            <a:r>
              <a:rPr lang="ja-JP" altLang="en-US" sz="1100" b="1" dirty="0">
                <a:latin typeface="メイリオ" panose="020B0604030504040204" pitchFamily="50" charset="-128"/>
                <a:ea typeface="メイリオ" panose="020B0604030504040204" pitchFamily="50" charset="-128"/>
              </a:rPr>
              <a:t>、</a:t>
            </a:r>
            <a:r>
              <a:rPr lang="ja-JP" altLang="ja-JP" sz="1100" b="1" dirty="0">
                <a:latin typeface="メイリオ" panose="020B0604030504040204" pitchFamily="50" charset="-128"/>
                <a:ea typeface="メイリオ" panose="020B0604030504040204" pitchFamily="50" charset="-128"/>
              </a:rPr>
              <a:t>連続して改善していること</a:t>
            </a:r>
            <a:endParaRPr lang="ja-JP" altLang="en-US" sz="1100" b="1"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（Ａ＞Ｂ＞Ｃ）</a:t>
            </a:r>
            <a:endParaRPr lang="en-US" altLang="ja-JP" sz="1100" dirty="0">
              <a:latin typeface="メイリオ" panose="020B0604030504040204" pitchFamily="50" charset="-128"/>
              <a:ea typeface="メイリオ" panose="020B0604030504040204" pitchFamily="50" charset="-128"/>
            </a:endParaRPr>
          </a:p>
          <a:p>
            <a:pPr marL="541338" indent="-541338"/>
            <a:r>
              <a:rPr lang="ja-JP" altLang="en-US" sz="900" dirty="0">
                <a:latin typeface="メイリオ" panose="020B0604030504040204" pitchFamily="50" charset="-128"/>
                <a:ea typeface="メイリオ" panose="020B0604030504040204" pitchFamily="50" charset="-128"/>
                <a:cs typeface="ＭＳ Ｐゴシック" panose="020B0600070205080204" pitchFamily="50" charset="-128"/>
              </a:rPr>
              <a:t>　　（</a:t>
            </a:r>
            <a:r>
              <a:rPr lang="en-US" altLang="ja-JP" sz="900" dirty="0">
                <a:latin typeface="メイリオ" panose="020B0604030504040204" pitchFamily="50" charset="-128"/>
                <a:ea typeface="メイリオ" panose="020B0604030504040204" pitchFamily="50" charset="-128"/>
                <a:cs typeface="ＭＳ Ｐゴシック" panose="020B0600070205080204" pitchFamily="50" charset="-128"/>
              </a:rPr>
              <a:t>※</a:t>
            </a:r>
            <a:r>
              <a:rPr lang="ja-JP" altLang="en-US" sz="900" dirty="0">
                <a:latin typeface="メイリオ" panose="020B0604030504040204" pitchFamily="50" charset="-128"/>
                <a:ea typeface="メイリオ" panose="020B0604030504040204" pitchFamily="50" charset="-128"/>
                <a:cs typeface="ＭＳ Ｐゴシック" panose="020B0600070205080204" pitchFamily="50" charset="-128"/>
              </a:rPr>
              <a:t>）「採用」のうち正社員に占める女性労働者の割合及び正社員の基幹的な雇用管理区分における女性労働者の割合が産業ごとの平均値以上であること、「就業継続」、「労働時間等の働き方」又は「管理職比率」のうち直近の事業年度において管理職に占める女性労働者の割合が産業ごとの平均値以上であること</a:t>
            </a:r>
            <a:endParaRPr lang="en-US" altLang="ja-JP" sz="900" dirty="0">
              <a:latin typeface="メイリオ" panose="020B0604030504040204" pitchFamily="50" charset="-128"/>
              <a:ea typeface="メイリオ" panose="020B0604030504040204" pitchFamily="50" charset="-128"/>
              <a:cs typeface="ＭＳ Ｐゴシック" panose="020B0600070205080204" pitchFamily="50" charset="-128"/>
            </a:endParaRPr>
          </a:p>
          <a:p>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rPr>
              <a:t>(ⅱ)</a:t>
            </a:r>
            <a:r>
              <a:rPr lang="ja-JP" altLang="en-US" sz="1100" dirty="0">
                <a:latin typeface="メイリオ" panose="020B0604030504040204" pitchFamily="50" charset="-128"/>
                <a:ea typeface="メイリオ" panose="020B0604030504040204" pitchFamily="50" charset="-128"/>
              </a:rPr>
              <a:t>上記以外の項目については、２年以上連続して実績が改善していること</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従来の基準通り</a:t>
            </a:r>
            <a:r>
              <a:rPr lang="en-US" altLang="ja-JP" sz="1100" dirty="0">
                <a:latin typeface="メイリオ" panose="020B0604030504040204" pitchFamily="50" charset="-128"/>
                <a:ea typeface="メイリオ" panose="020B0604030504040204" pitchFamily="50" charset="-128"/>
              </a:rPr>
              <a:t>〉</a:t>
            </a:r>
            <a:endParaRPr lang="ja-JP" altLang="en-US" sz="1100" dirty="0">
              <a:latin typeface="メイリオ" panose="020B0604030504040204" pitchFamily="50" charset="-128"/>
              <a:ea typeface="メイリオ" panose="020B0604030504040204" pitchFamily="50" charset="-128"/>
            </a:endParaRPr>
          </a:p>
        </p:txBody>
      </p:sp>
      <p:sp>
        <p:nvSpPr>
          <p:cNvPr id="15" name="テキスト ボックス 14">
            <a:extLst>
              <a:ext uri="{FF2B5EF4-FFF2-40B4-BE49-F238E27FC236}">
                <a16:creationId xmlns:a16="http://schemas.microsoft.com/office/drawing/2014/main" id="{DB204519-8C9E-1E3C-2068-183AF8F23191}"/>
              </a:ext>
            </a:extLst>
          </p:cNvPr>
          <p:cNvSpPr txBox="1"/>
          <p:nvPr/>
        </p:nvSpPr>
        <p:spPr>
          <a:xfrm>
            <a:off x="148747" y="6206566"/>
            <a:ext cx="6683572" cy="476726"/>
          </a:xfrm>
          <a:prstGeom prst="roundRect">
            <a:avLst/>
          </a:prstGeom>
          <a:solidFill>
            <a:schemeClr val="accent5">
              <a:lumMod val="20000"/>
              <a:lumOff val="80000"/>
            </a:schemeClr>
          </a:solidFill>
        </p:spPr>
        <p:txBody>
          <a:bodyPr wrap="square">
            <a:spAutoFit/>
          </a:bodyPr>
          <a:lstStyle/>
          <a:p>
            <a:r>
              <a:rPr lang="ja-JP" altLang="en-US" sz="1100" dirty="0">
                <a:latin typeface="メイリオ" panose="020B0604030504040204" pitchFamily="50" charset="-128"/>
                <a:ea typeface="メイリオ" panose="020B0604030504040204" pitchFamily="50" charset="-128"/>
              </a:rPr>
              <a:t>　えるぼし認定（１・２・３段階目）及びプラチナえるぼしについて、</a:t>
            </a:r>
            <a:r>
              <a:rPr lang="ja-JP" altLang="en-US" sz="1100" b="1" u="sng" dirty="0">
                <a:latin typeface="メイリオ" panose="020B0604030504040204" pitchFamily="50" charset="-128"/>
                <a:ea typeface="メイリオ" panose="020B0604030504040204" pitchFamily="50" charset="-128"/>
              </a:rPr>
              <a:t>女性の健康支援に関する基準</a:t>
            </a:r>
            <a:r>
              <a:rPr lang="ja-JP" altLang="en-US" sz="1100" b="1" dirty="0">
                <a:latin typeface="メイリオ" panose="020B0604030504040204" pitchFamily="50" charset="-128"/>
                <a:ea typeface="メイリオ" panose="020B0604030504040204" pitchFamily="50" charset="-128"/>
              </a:rPr>
              <a:t>を追加した新しい認定</a:t>
            </a:r>
            <a:r>
              <a:rPr lang="ja-JP" altLang="en-US" sz="1100" dirty="0">
                <a:latin typeface="メイリオ" panose="020B0604030504040204" pitchFamily="50" charset="-128"/>
                <a:ea typeface="メイリオ" panose="020B0604030504040204" pitchFamily="50" charset="-128"/>
              </a:rPr>
              <a:t>を創設します。</a:t>
            </a:r>
          </a:p>
        </p:txBody>
      </p:sp>
    </p:spTree>
    <p:extLst>
      <p:ext uri="{BB962C8B-B14F-4D97-AF65-F5344CB8AC3E}">
        <p14:creationId xmlns:p14="http://schemas.microsoft.com/office/powerpoint/2010/main" val="1803900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C7207B-037A-7000-1A48-EB2A5F6EF476}"/>
            </a:ext>
          </a:extLst>
        </p:cNvPr>
        <p:cNvGrpSpPr/>
        <p:nvPr/>
      </p:nvGrpSpPr>
      <p:grpSpPr>
        <a:xfrm>
          <a:off x="0" y="0"/>
          <a:ext cx="0" cy="0"/>
          <a:chOff x="0" y="0"/>
          <a:chExt cx="0" cy="0"/>
        </a:xfrm>
      </p:grpSpPr>
      <p:sp>
        <p:nvSpPr>
          <p:cNvPr id="2" name="四角形: 角を丸くする 1">
            <a:extLst>
              <a:ext uri="{FF2B5EF4-FFF2-40B4-BE49-F238E27FC236}">
                <a16:creationId xmlns:a16="http://schemas.microsoft.com/office/drawing/2014/main" id="{66C2F68A-0731-ED40-07B7-CA716DA5E808}"/>
              </a:ext>
            </a:extLst>
          </p:cNvPr>
          <p:cNvSpPr/>
          <p:nvPr/>
        </p:nvSpPr>
        <p:spPr>
          <a:xfrm>
            <a:off x="36221" y="681188"/>
            <a:ext cx="6785558" cy="1874310"/>
          </a:xfrm>
          <a:prstGeom prst="roundRect">
            <a:avLst>
              <a:gd name="adj" fmla="val 8389"/>
            </a:avLst>
          </a:prstGeom>
          <a:solidFill>
            <a:srgbClr val="E7F5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6" name="四角形: 角を丸くする 5">
            <a:extLst>
              <a:ext uri="{FF2B5EF4-FFF2-40B4-BE49-F238E27FC236}">
                <a16:creationId xmlns:a16="http://schemas.microsoft.com/office/drawing/2014/main" id="{3A0EABE2-BDAC-8990-3779-27E1506C2AC4}"/>
              </a:ext>
            </a:extLst>
          </p:cNvPr>
          <p:cNvSpPr/>
          <p:nvPr/>
        </p:nvSpPr>
        <p:spPr>
          <a:xfrm>
            <a:off x="161344" y="96512"/>
            <a:ext cx="4313751" cy="474436"/>
          </a:xfrm>
          <a:prstGeom prst="roundRect">
            <a:avLst/>
          </a:prstGeom>
          <a:solidFill>
            <a:srgbClr val="F9FDD3"/>
          </a:solidFill>
          <a:ln>
            <a:solidFill>
              <a:srgbClr val="DB4D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83" rtl="0" eaLnBrk="1" fontAlgn="auto" latinLnBrk="0" hangingPunct="1">
              <a:lnSpc>
                <a:spcPct val="110000"/>
              </a:lnSpc>
              <a:spcBef>
                <a:spcPts val="0"/>
              </a:spcBef>
              <a:spcAft>
                <a:spcPts val="0"/>
              </a:spcAft>
              <a:buClrTx/>
              <a:buSzTx/>
              <a:buFontTx/>
              <a:buNone/>
              <a:tabLst/>
              <a:defRPr/>
            </a:pPr>
            <a:r>
              <a:rPr kumimoji="1" lang="ja-JP" altLang="en-US"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職場における女性の健康支援</a:t>
            </a:r>
          </a:p>
        </p:txBody>
      </p:sp>
      <p:sp>
        <p:nvSpPr>
          <p:cNvPr id="20" name="角丸四角形 9">
            <a:extLst>
              <a:ext uri="{FF2B5EF4-FFF2-40B4-BE49-F238E27FC236}">
                <a16:creationId xmlns:a16="http://schemas.microsoft.com/office/drawing/2014/main" id="{ABFFB6AD-D190-2F56-5282-81EB066E5484}"/>
              </a:ext>
            </a:extLst>
          </p:cNvPr>
          <p:cNvSpPr/>
          <p:nvPr/>
        </p:nvSpPr>
        <p:spPr>
          <a:xfrm>
            <a:off x="5201400" y="9622465"/>
            <a:ext cx="2008020" cy="407099"/>
          </a:xfrm>
          <a:prstGeom prst="roundRect">
            <a:avLst/>
          </a:prstGeom>
          <a:noFill/>
          <a:ln w="1905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en-US" sz="900" kern="1200">
                <a:solidFill>
                  <a:srgbClr val="000000"/>
                </a:solidFill>
                <a:effectLst/>
                <a:latin typeface="ＭＳ Ｐゴシック" panose="020B0600070205080204" pitchFamily="50" charset="-128"/>
                <a:ea typeface="メイリオ" panose="020B0604030504040204" pitchFamily="50" charset="-128"/>
                <a:cs typeface="メイリオ" panose="020B0604030504040204" pitchFamily="50" charset="-128"/>
              </a:rPr>
              <a:t>令和</a:t>
            </a:r>
            <a:r>
              <a:rPr lang="en-US" altLang="ja-JP" sz="900" kern="1200">
                <a:solidFill>
                  <a:srgbClr val="000000"/>
                </a:solidFill>
                <a:effectLst/>
                <a:latin typeface="ＭＳ Ｐゴシック" panose="020B0600070205080204" pitchFamily="50" charset="-128"/>
                <a:ea typeface="メイリオ" panose="020B0604030504040204" pitchFamily="50" charset="-128"/>
                <a:cs typeface="メイリオ" panose="020B0604030504040204" pitchFamily="50" charset="-128"/>
              </a:rPr>
              <a:t>7</a:t>
            </a:r>
            <a:r>
              <a:rPr lang="ja-JP" altLang="en-US" sz="900" kern="1200">
                <a:solidFill>
                  <a:srgbClr val="000000"/>
                </a:solidFill>
                <a:effectLst/>
                <a:latin typeface="ＭＳ Ｐゴシック" panose="020B0600070205080204" pitchFamily="50" charset="-128"/>
                <a:ea typeface="メイリオ" panose="020B0604030504040204" pitchFamily="50" charset="-128"/>
                <a:cs typeface="メイリオ" panose="020B0604030504040204" pitchFamily="50" charset="-128"/>
              </a:rPr>
              <a:t>年</a:t>
            </a:r>
            <a:r>
              <a:rPr lang="en-US" altLang="ja-JP" sz="900" kern="1200">
                <a:solidFill>
                  <a:srgbClr val="000000"/>
                </a:solidFill>
                <a:effectLst/>
                <a:latin typeface="ＭＳ Ｐゴシック" panose="020B0600070205080204" pitchFamily="50" charset="-128"/>
                <a:ea typeface="メイリオ" panose="020B0604030504040204" pitchFamily="50" charset="-128"/>
                <a:cs typeface="メイリオ" panose="020B0604030504040204" pitchFamily="50" charset="-128"/>
              </a:rPr>
              <a:t>12</a:t>
            </a:r>
            <a:r>
              <a:rPr lang="ja-JP" altLang="en-US" sz="900" kern="1200">
                <a:solidFill>
                  <a:srgbClr val="000000"/>
                </a:solidFill>
                <a:effectLst/>
                <a:latin typeface="ＭＳ Ｐゴシック" panose="020B0600070205080204" pitchFamily="50" charset="-128"/>
                <a:ea typeface="メイリオ" panose="020B0604030504040204" pitchFamily="50" charset="-128"/>
                <a:cs typeface="メイリオ" panose="020B0604030504040204" pitchFamily="50" charset="-128"/>
              </a:rPr>
              <a:t>月</a:t>
            </a:r>
            <a:r>
              <a:rPr lang="en-US" altLang="ja-JP" sz="900" kern="1200">
                <a:solidFill>
                  <a:srgbClr val="000000"/>
                </a:solidFill>
                <a:effectLst/>
                <a:latin typeface="ＭＳ Ｐゴシック" panose="020B0600070205080204" pitchFamily="50" charset="-128"/>
                <a:ea typeface="メイリオ" panose="020B0604030504040204" pitchFamily="50" charset="-128"/>
                <a:cs typeface="メイリオ" panose="020B0604030504040204" pitchFamily="50" charset="-128"/>
              </a:rPr>
              <a:t>23</a:t>
            </a:r>
            <a:r>
              <a:rPr lang="ja-JP" altLang="en-US" sz="900" kern="1200">
                <a:solidFill>
                  <a:srgbClr val="000000"/>
                </a:solidFill>
                <a:effectLst/>
                <a:latin typeface="ＭＳ Ｐゴシック" panose="020B0600070205080204" pitchFamily="50" charset="-128"/>
                <a:ea typeface="メイリオ" panose="020B0604030504040204" pitchFamily="50" charset="-128"/>
                <a:cs typeface="メイリオ" panose="020B0604030504040204" pitchFamily="50" charset="-128"/>
              </a:rPr>
              <a:t>日作成</a:t>
            </a:r>
            <a:endParaRPr lang="ja-JP" sz="9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21" name="テキスト ボックス 20">
            <a:extLst>
              <a:ext uri="{FF2B5EF4-FFF2-40B4-BE49-F238E27FC236}">
                <a16:creationId xmlns:a16="http://schemas.microsoft.com/office/drawing/2014/main" id="{E93922FB-E2AD-1A3D-FDB2-72524D695BA5}"/>
              </a:ext>
            </a:extLst>
          </p:cNvPr>
          <p:cNvSpPr txBox="1"/>
          <p:nvPr/>
        </p:nvSpPr>
        <p:spPr>
          <a:xfrm>
            <a:off x="104259" y="717937"/>
            <a:ext cx="6622185" cy="1815882"/>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rPr>
              <a:t>　女性の活躍の推進は、女性の健康上の特性に留意して行われるべき旨が法律で明確化されました。併せて、企業の皆さまが、女性活躍推進法に基づく一般事業主行動計画を策定する際に、職場における女性の健康支援に資する取組を盛り込むことを促進するため、事業主行動計画策定指針を改正しました。</a:t>
            </a:r>
            <a:r>
              <a:rPr kumimoji="1" lang="ja-JP" altLang="en-US" sz="1200" dirty="0">
                <a:latin typeface="メイリオ" panose="020B0604030504040204" pitchFamily="50" charset="-128"/>
                <a:ea typeface="メイリオ" panose="020B0604030504040204" pitchFamily="50" charset="-128"/>
              </a:rPr>
              <a:t>　</a:t>
            </a:r>
            <a:endParaRPr kumimoji="1"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ja-JP" sz="1200" dirty="0">
                <a:latin typeface="メイリオ" panose="020B0604030504040204" pitchFamily="50" charset="-128"/>
                <a:ea typeface="メイリオ" panose="020B0604030504040204" pitchFamily="50" charset="-128"/>
              </a:rPr>
              <a:t>一般事業主行動計画</a:t>
            </a:r>
            <a:r>
              <a:rPr lang="ja-JP" altLang="en-US" sz="1200" dirty="0">
                <a:latin typeface="メイリオ" panose="020B0604030504040204" pitchFamily="50" charset="-128"/>
                <a:ea typeface="メイリオ" panose="020B0604030504040204" pitchFamily="50" charset="-128"/>
              </a:rPr>
              <a:t>の策定に当たっては、</a:t>
            </a:r>
            <a:r>
              <a:rPr lang="ja-JP" altLang="ja-JP" sz="1200" dirty="0">
                <a:latin typeface="メイリオ" panose="020B0604030504040204" pitchFamily="50" charset="-128"/>
                <a:ea typeface="メイリオ" panose="020B0604030504040204" pitchFamily="50" charset="-128"/>
              </a:rPr>
              <a:t>男女の性差を踏まえ、特に</a:t>
            </a:r>
            <a:r>
              <a:rPr lang="ja-JP" altLang="ja-JP" sz="1400" b="1" dirty="0">
                <a:solidFill>
                  <a:srgbClr val="FF0000"/>
                </a:solidFill>
                <a:latin typeface="メイリオ" panose="020B0604030504040204" pitchFamily="50" charset="-128"/>
                <a:ea typeface="メイリオ" panose="020B0604030504040204" pitchFamily="50" charset="-128"/>
              </a:rPr>
              <a:t>職場における女性の健康上の特性に係る取組</a:t>
            </a:r>
            <a:r>
              <a:rPr lang="ja-JP" altLang="ja-JP" sz="1200" dirty="0">
                <a:latin typeface="メイリオ" panose="020B0604030504040204" pitchFamily="50" charset="-128"/>
                <a:ea typeface="メイリオ" panose="020B0604030504040204" pitchFamily="50" charset="-128"/>
              </a:rPr>
              <a:t>が行われることが望ましい</a:t>
            </a:r>
            <a:r>
              <a:rPr lang="ja-JP" altLang="en-US" sz="1200" dirty="0">
                <a:latin typeface="メイリオ" panose="020B0604030504040204" pitchFamily="50" charset="-128"/>
                <a:ea typeface="メイリオ" panose="020B0604030504040204" pitchFamily="50" charset="-128"/>
              </a:rPr>
              <a:t>ものです。</a:t>
            </a:r>
          </a:p>
          <a:p>
            <a:r>
              <a:rPr lang="ja-JP" altLang="en-US" sz="1200" dirty="0">
                <a:latin typeface="メイリオ" panose="020B0604030504040204" pitchFamily="50" charset="-128"/>
                <a:ea typeface="メイリオ" panose="020B0604030504040204" pitchFamily="50" charset="-128"/>
              </a:rPr>
              <a:t>　一方</a:t>
            </a:r>
            <a:r>
              <a:rPr lang="ja-JP"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健康に関しては</a:t>
            </a:r>
            <a:r>
              <a:rPr lang="ja-JP" altLang="ja-JP" sz="1200" b="1" u="sng" dirty="0">
                <a:latin typeface="メイリオ" panose="020B0604030504040204" pitchFamily="50" charset="-128"/>
                <a:ea typeface="メイリオ" panose="020B0604030504040204" pitchFamily="50" charset="-128"/>
              </a:rPr>
              <a:t>プライバシー保護</a:t>
            </a:r>
            <a:r>
              <a:rPr lang="ja-JP" altLang="ja-JP" sz="1200" dirty="0">
                <a:latin typeface="メイリオ" panose="020B0604030504040204" pitchFamily="50" charset="-128"/>
                <a:ea typeface="メイリオ" panose="020B0604030504040204" pitchFamily="50" charset="-128"/>
              </a:rPr>
              <a:t>が特に求められること</a:t>
            </a:r>
            <a:r>
              <a:rPr lang="ja-JP" altLang="en-US" sz="1200" dirty="0">
                <a:latin typeface="メイリオ" panose="020B0604030504040204" pitchFamily="50" charset="-128"/>
                <a:ea typeface="メイリオ" panose="020B0604030504040204" pitchFamily="50" charset="-128"/>
              </a:rPr>
              <a:t>に留意してください。</a:t>
            </a:r>
          </a:p>
          <a:p>
            <a:r>
              <a:rPr lang="ja-JP" altLang="en-US" sz="1200" dirty="0">
                <a:latin typeface="メイリオ" panose="020B0604030504040204" pitchFamily="50" charset="-128"/>
                <a:ea typeface="メイリオ" panose="020B0604030504040204" pitchFamily="50" charset="-128"/>
              </a:rPr>
              <a:t>　なお</a:t>
            </a:r>
            <a:r>
              <a:rPr lang="ja-JP" altLang="ja-JP" sz="1200" dirty="0">
                <a:latin typeface="メイリオ" panose="020B0604030504040204" pitchFamily="50" charset="-128"/>
                <a:ea typeface="メイリオ" panose="020B0604030504040204" pitchFamily="50" charset="-128"/>
              </a:rPr>
              <a:t>、性別を問わず使いやすい特別休暇制度の整備及び職場全体の働き方改革等、</a:t>
            </a:r>
            <a:r>
              <a:rPr lang="ja-JP" altLang="ja-JP" sz="1200" b="1" u="sng" dirty="0">
                <a:latin typeface="メイリオ" panose="020B0604030504040204" pitchFamily="50" charset="-128"/>
                <a:ea typeface="メイリオ" panose="020B0604030504040204" pitchFamily="50" charset="-128"/>
              </a:rPr>
              <a:t>女性だけでなく労働者全体を対象として取り組むことも有効</a:t>
            </a:r>
            <a:r>
              <a:rPr lang="ja-JP" altLang="ja-JP" sz="1200" dirty="0">
                <a:latin typeface="メイリオ" panose="020B0604030504040204" pitchFamily="50" charset="-128"/>
                <a:ea typeface="メイリオ" panose="020B0604030504040204" pitchFamily="50" charset="-128"/>
              </a:rPr>
              <a:t>で</a:t>
            </a:r>
            <a:r>
              <a:rPr lang="ja-JP" altLang="en-US" sz="1200" dirty="0">
                <a:latin typeface="メイリオ" panose="020B0604030504040204" pitchFamily="50" charset="-128"/>
                <a:ea typeface="メイリオ" panose="020B0604030504040204" pitchFamily="50" charset="-128"/>
              </a:rPr>
              <a:t>す。</a:t>
            </a:r>
            <a:endParaRPr kumimoji="1" lang="ja-JP" altLang="en-US" sz="1200" dirty="0">
              <a:latin typeface="メイリオ" panose="020B0604030504040204" pitchFamily="50" charset="-128"/>
              <a:ea typeface="メイリオ" panose="020B0604030504040204" pitchFamily="50" charset="-128"/>
            </a:endParaRPr>
          </a:p>
        </p:txBody>
      </p:sp>
      <p:graphicFrame>
        <p:nvGraphicFramePr>
          <p:cNvPr id="30" name="表 29">
            <a:extLst>
              <a:ext uri="{FF2B5EF4-FFF2-40B4-BE49-F238E27FC236}">
                <a16:creationId xmlns:a16="http://schemas.microsoft.com/office/drawing/2014/main" id="{22BD5D18-584C-8EB6-4AED-67788D538B91}"/>
              </a:ext>
            </a:extLst>
          </p:cNvPr>
          <p:cNvGraphicFramePr>
            <a:graphicFrameLocks noGrp="1"/>
          </p:cNvGraphicFramePr>
          <p:nvPr>
            <p:extLst>
              <p:ext uri="{D42A27DB-BD31-4B8C-83A1-F6EECF244321}">
                <p14:modId xmlns:p14="http://schemas.microsoft.com/office/powerpoint/2010/main" val="1141046302"/>
              </p:ext>
            </p:extLst>
          </p:nvPr>
        </p:nvGraphicFramePr>
        <p:xfrm>
          <a:off x="190544" y="2640888"/>
          <a:ext cx="6549548" cy="3284220"/>
        </p:xfrm>
        <a:graphic>
          <a:graphicData uri="http://schemas.openxmlformats.org/drawingml/2006/table">
            <a:tbl>
              <a:tblPr firstRow="1" bandRow="1"/>
              <a:tblGrid>
                <a:gridCol w="6549548">
                  <a:extLst>
                    <a:ext uri="{9D8B030D-6E8A-4147-A177-3AD203B41FA5}">
                      <a16:colId xmlns:a16="http://schemas.microsoft.com/office/drawing/2014/main" val="2499747687"/>
                    </a:ext>
                  </a:extLst>
                </a:gridCol>
              </a:tblGrid>
              <a:tr h="0">
                <a:tc>
                  <a:txBody>
                    <a:bodyPr/>
                    <a:lstStyle>
                      <a:lvl1pPr marL="0" algn="l" defTabSz="742950" rtl="0" eaLnBrk="1" latinLnBrk="0" hangingPunct="1">
                        <a:defRPr kumimoji="1" sz="1463" kern="1200">
                          <a:solidFill>
                            <a:schemeClr val="tx1"/>
                          </a:solidFill>
                          <a:latin typeface="Segoe UI"/>
                          <a:ea typeface="メイリオ"/>
                        </a:defRPr>
                      </a:lvl1pPr>
                      <a:lvl2pPr marL="371475" algn="l" defTabSz="742950" rtl="0" eaLnBrk="1" latinLnBrk="0" hangingPunct="1">
                        <a:defRPr kumimoji="1" sz="1463" kern="1200">
                          <a:solidFill>
                            <a:schemeClr val="tx1"/>
                          </a:solidFill>
                          <a:latin typeface="Segoe UI"/>
                          <a:ea typeface="メイリオ"/>
                        </a:defRPr>
                      </a:lvl2pPr>
                      <a:lvl3pPr marL="742950" algn="l" defTabSz="742950" rtl="0" eaLnBrk="1" latinLnBrk="0" hangingPunct="1">
                        <a:defRPr kumimoji="1" sz="1463" kern="1200">
                          <a:solidFill>
                            <a:schemeClr val="tx1"/>
                          </a:solidFill>
                          <a:latin typeface="Segoe UI"/>
                          <a:ea typeface="メイリオ"/>
                        </a:defRPr>
                      </a:lvl3pPr>
                      <a:lvl4pPr marL="1114425" algn="l" defTabSz="742950" rtl="0" eaLnBrk="1" latinLnBrk="0" hangingPunct="1">
                        <a:defRPr kumimoji="1" sz="1463" kern="1200">
                          <a:solidFill>
                            <a:schemeClr val="tx1"/>
                          </a:solidFill>
                          <a:latin typeface="Segoe UI"/>
                          <a:ea typeface="メイリオ"/>
                        </a:defRPr>
                      </a:lvl4pPr>
                      <a:lvl5pPr marL="1485900" algn="l" defTabSz="742950" rtl="0" eaLnBrk="1" latinLnBrk="0" hangingPunct="1">
                        <a:defRPr kumimoji="1" sz="1463" kern="1200">
                          <a:solidFill>
                            <a:schemeClr val="tx1"/>
                          </a:solidFill>
                          <a:latin typeface="Segoe UI"/>
                          <a:ea typeface="メイリオ"/>
                        </a:defRPr>
                      </a:lvl5pPr>
                      <a:lvl6pPr marL="1857375" algn="l" defTabSz="742950" rtl="0" eaLnBrk="1" latinLnBrk="0" hangingPunct="1">
                        <a:defRPr kumimoji="1" sz="1463" kern="1200">
                          <a:solidFill>
                            <a:schemeClr val="tx1"/>
                          </a:solidFill>
                          <a:latin typeface="Segoe UI"/>
                          <a:ea typeface="メイリオ"/>
                        </a:defRPr>
                      </a:lvl6pPr>
                      <a:lvl7pPr marL="2228850" algn="l" defTabSz="742950" rtl="0" eaLnBrk="1" latinLnBrk="0" hangingPunct="1">
                        <a:defRPr kumimoji="1" sz="1463" kern="1200">
                          <a:solidFill>
                            <a:schemeClr val="tx1"/>
                          </a:solidFill>
                          <a:latin typeface="Segoe UI"/>
                          <a:ea typeface="メイリオ"/>
                        </a:defRPr>
                      </a:lvl7pPr>
                      <a:lvl8pPr marL="2600325" algn="l" defTabSz="742950" rtl="0" eaLnBrk="1" latinLnBrk="0" hangingPunct="1">
                        <a:defRPr kumimoji="1" sz="1463" kern="1200">
                          <a:solidFill>
                            <a:schemeClr val="tx1"/>
                          </a:solidFill>
                          <a:latin typeface="Segoe UI"/>
                          <a:ea typeface="メイリオ"/>
                        </a:defRPr>
                      </a:lvl8pPr>
                      <a:lvl9pPr marL="2971800" algn="l" defTabSz="742950" rtl="0" eaLnBrk="1" latinLnBrk="0" hangingPunct="1">
                        <a:defRPr kumimoji="1" sz="1463" kern="1200">
                          <a:solidFill>
                            <a:schemeClr val="tx1"/>
                          </a:solidFill>
                          <a:latin typeface="Segoe UI"/>
                          <a:ea typeface="メイリオ"/>
                        </a:defRPr>
                      </a:lvl9pPr>
                    </a:lstStyle>
                    <a:p>
                      <a:pPr algn="ctr"/>
                      <a:r>
                        <a:rPr kumimoji="1" lang="ja-JP" altLang="en-US" sz="1050"/>
                        <a:t>女性の健康上の特性に係る取組の例</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79507716"/>
                  </a:ext>
                </a:extLst>
              </a:tr>
              <a:tr h="582653">
                <a:tc>
                  <a:txBody>
                    <a:bodyPr/>
                    <a:lstStyle>
                      <a:lvl1pPr marL="0" algn="l" defTabSz="742950" rtl="0" eaLnBrk="1" latinLnBrk="0" hangingPunct="1">
                        <a:defRPr kumimoji="1" sz="1463" kern="1200">
                          <a:solidFill>
                            <a:schemeClr val="tx1"/>
                          </a:solidFill>
                          <a:latin typeface="Segoe UI"/>
                          <a:ea typeface="メイリオ"/>
                        </a:defRPr>
                      </a:lvl1pPr>
                      <a:lvl2pPr marL="371475" algn="l" defTabSz="742950" rtl="0" eaLnBrk="1" latinLnBrk="0" hangingPunct="1">
                        <a:defRPr kumimoji="1" sz="1463" kern="1200">
                          <a:solidFill>
                            <a:schemeClr val="tx1"/>
                          </a:solidFill>
                          <a:latin typeface="Segoe UI"/>
                          <a:ea typeface="メイリオ"/>
                        </a:defRPr>
                      </a:lvl2pPr>
                      <a:lvl3pPr marL="742950" algn="l" defTabSz="742950" rtl="0" eaLnBrk="1" latinLnBrk="0" hangingPunct="1">
                        <a:defRPr kumimoji="1" sz="1463" kern="1200">
                          <a:solidFill>
                            <a:schemeClr val="tx1"/>
                          </a:solidFill>
                          <a:latin typeface="Segoe UI"/>
                          <a:ea typeface="メイリオ"/>
                        </a:defRPr>
                      </a:lvl3pPr>
                      <a:lvl4pPr marL="1114425" algn="l" defTabSz="742950" rtl="0" eaLnBrk="1" latinLnBrk="0" hangingPunct="1">
                        <a:defRPr kumimoji="1" sz="1463" kern="1200">
                          <a:solidFill>
                            <a:schemeClr val="tx1"/>
                          </a:solidFill>
                          <a:latin typeface="Segoe UI"/>
                          <a:ea typeface="メイリオ"/>
                        </a:defRPr>
                      </a:lvl4pPr>
                      <a:lvl5pPr marL="1485900" algn="l" defTabSz="742950" rtl="0" eaLnBrk="1" latinLnBrk="0" hangingPunct="1">
                        <a:defRPr kumimoji="1" sz="1463" kern="1200">
                          <a:solidFill>
                            <a:schemeClr val="tx1"/>
                          </a:solidFill>
                          <a:latin typeface="Segoe UI"/>
                          <a:ea typeface="メイリオ"/>
                        </a:defRPr>
                      </a:lvl5pPr>
                      <a:lvl6pPr marL="1857375" algn="l" defTabSz="742950" rtl="0" eaLnBrk="1" latinLnBrk="0" hangingPunct="1">
                        <a:defRPr kumimoji="1" sz="1463" kern="1200">
                          <a:solidFill>
                            <a:schemeClr val="tx1"/>
                          </a:solidFill>
                          <a:latin typeface="Segoe UI"/>
                          <a:ea typeface="メイリオ"/>
                        </a:defRPr>
                      </a:lvl6pPr>
                      <a:lvl7pPr marL="2228850" algn="l" defTabSz="742950" rtl="0" eaLnBrk="1" latinLnBrk="0" hangingPunct="1">
                        <a:defRPr kumimoji="1" sz="1463" kern="1200">
                          <a:solidFill>
                            <a:schemeClr val="tx1"/>
                          </a:solidFill>
                          <a:latin typeface="Segoe UI"/>
                          <a:ea typeface="メイリオ"/>
                        </a:defRPr>
                      </a:lvl7pPr>
                      <a:lvl8pPr marL="2600325" algn="l" defTabSz="742950" rtl="0" eaLnBrk="1" latinLnBrk="0" hangingPunct="1">
                        <a:defRPr kumimoji="1" sz="1463" kern="1200">
                          <a:solidFill>
                            <a:schemeClr val="tx1"/>
                          </a:solidFill>
                          <a:latin typeface="Segoe UI"/>
                          <a:ea typeface="メイリオ"/>
                        </a:defRPr>
                      </a:lvl8pPr>
                      <a:lvl9pPr marL="2971800" algn="l" defTabSz="742950" rtl="0" eaLnBrk="1" latinLnBrk="0" hangingPunct="1">
                        <a:defRPr kumimoji="1" sz="1463" kern="1200">
                          <a:solidFill>
                            <a:schemeClr val="tx1"/>
                          </a:solidFill>
                          <a:latin typeface="Segoe UI"/>
                          <a:ea typeface="メイリオ"/>
                        </a:defRPr>
                      </a:lvl9pPr>
                    </a:lstStyle>
                    <a:p>
                      <a:r>
                        <a:rPr kumimoji="1" lang="ja-JP" altLang="en-US" sz="1050" dirty="0"/>
                        <a:t>○職場に</a:t>
                      </a:r>
                      <a:r>
                        <a:rPr kumimoji="1" lang="ja-JP" altLang="en-US" sz="1050" u="none" dirty="0">
                          <a:solidFill>
                            <a:schemeClr val="tx1"/>
                          </a:solidFill>
                        </a:rPr>
                        <a:t>おけるヘルスリテラシー向上のための取組</a:t>
                      </a:r>
                    </a:p>
                    <a:p>
                      <a:r>
                        <a:rPr kumimoji="1" lang="ja-JP" altLang="en-US" sz="1050" u="none" dirty="0">
                          <a:solidFill>
                            <a:schemeClr val="tx1"/>
                          </a:solidFill>
                        </a:rPr>
                        <a:t>　・女性の健康上の特性に関する研修会の開催</a:t>
                      </a:r>
                      <a:endParaRPr kumimoji="1" lang="en-US" altLang="ja-JP" sz="1050" u="none" dirty="0">
                        <a:solidFill>
                          <a:schemeClr val="tx1"/>
                        </a:solidFill>
                      </a:endParaRPr>
                    </a:p>
                    <a:p>
                      <a:pPr>
                        <a:spcAft>
                          <a:spcPts val="1000"/>
                        </a:spcAft>
                      </a:pPr>
                      <a:r>
                        <a:rPr kumimoji="1" lang="ja-JP" altLang="en-US" sz="1050" u="none" dirty="0">
                          <a:solidFill>
                            <a:schemeClr val="tx1"/>
                          </a:solidFill>
                        </a:rPr>
                        <a:t>　・婦人科検診等の検診受診の重要性を含めた、健康課題に関する啓発冊子の配布や動画の配信等</a:t>
                      </a:r>
                    </a:p>
                    <a:p>
                      <a:r>
                        <a:rPr kumimoji="1" lang="ja-JP" altLang="en-US" sz="1050" u="none" dirty="0">
                          <a:solidFill>
                            <a:schemeClr val="tx1"/>
                          </a:solidFill>
                        </a:rPr>
                        <a:t>○休暇制度の充実・柔軟な働き方の実現</a:t>
                      </a: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　・生理休暇を取得しやすい環境の整備</a:t>
                      </a:r>
                      <a:endParaRPr kumimoji="1" lang="en-US" altLang="ja-JP" sz="1050" u="none" dirty="0">
                        <a:solidFill>
                          <a:schemeClr val="tx1"/>
                        </a:solidFill>
                      </a:endParaRPr>
                    </a:p>
                    <a:p>
                      <a:pPr marL="266700" marR="0" lvl="0" indent="-266700" algn="l" defTabSz="74295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　・女性の健康上の特性に配慮した休暇制度の整備（不調時の休養、治療・通院、検診等の多様な目的で利用することができる休暇制度等）</a:t>
                      </a:r>
                      <a:endParaRPr kumimoji="1" lang="en-US" altLang="ja-JP" sz="1050" u="none" dirty="0">
                        <a:solidFill>
                          <a:schemeClr val="tx1"/>
                        </a:solidFill>
                      </a:endParaRPr>
                    </a:p>
                    <a:p>
                      <a:pPr marL="266700" marR="0" lvl="0" indent="-266700" algn="l" defTabSz="742950" rtl="0" eaLnBrk="1" fontAlgn="auto" latinLnBrk="0" hangingPunct="1">
                        <a:lnSpc>
                          <a:spcPct val="100000"/>
                        </a:lnSpc>
                        <a:spcBef>
                          <a:spcPts val="0"/>
                        </a:spcBef>
                        <a:spcAft>
                          <a:spcPts val="1000"/>
                        </a:spcAft>
                        <a:buClrTx/>
                        <a:buSzTx/>
                        <a:buFontTx/>
                        <a:buNone/>
                        <a:tabLst/>
                        <a:defRPr/>
                      </a:pPr>
                      <a:r>
                        <a:rPr kumimoji="1" lang="ja-JP" altLang="en-US" sz="1050" u="none" dirty="0">
                          <a:solidFill>
                            <a:schemeClr val="tx1"/>
                          </a:solidFill>
                        </a:rPr>
                        <a:t>　・女性の健康上の特性に配慮した柔軟な働き方を可能とする制度の整備（所定外労働の制限、時差出勤、フレックスタイム制、短時間勤務、テレワーク等）</a:t>
                      </a:r>
                    </a:p>
                    <a:p>
                      <a:r>
                        <a:rPr kumimoji="1" lang="ja-JP" altLang="en-US" sz="1050" u="none" dirty="0">
                          <a:solidFill>
                            <a:schemeClr val="tx1"/>
                          </a:solidFill>
                        </a:rPr>
                        <a:t>○健康課題を相談しやすい体制づくり</a:t>
                      </a:r>
                    </a:p>
                    <a:p>
                      <a:pPr marL="266700" indent="-266700"/>
                      <a:r>
                        <a:rPr kumimoji="1" lang="ja-JP" altLang="en-US" sz="1050" u="none" dirty="0">
                          <a:solidFill>
                            <a:schemeClr val="tx1"/>
                          </a:solidFill>
                        </a:rPr>
                        <a:t>　・女性の健康上の特性について相談及び対応可能な体制構築（産業医、カウンセラーの配置や外部の相談先の紹介、オンラインによる健康相談）</a:t>
                      </a:r>
                      <a:endParaRPr kumimoji="1" lang="en-US" altLang="ja-JP" sz="1050" u="none" strike="noStrike" dirty="0">
                        <a:solidFill>
                          <a:schemeClr val="tx1"/>
                        </a:solidFill>
                      </a:endParaRPr>
                    </a:p>
                    <a:p>
                      <a:pPr>
                        <a:spcAft>
                          <a:spcPts val="1000"/>
                        </a:spcAft>
                      </a:pPr>
                      <a:r>
                        <a:rPr kumimoji="1" lang="ja-JP" altLang="en-US" sz="1050" u="none" dirty="0">
                          <a:solidFill>
                            <a:schemeClr val="tx1"/>
                          </a:solidFill>
                        </a:rPr>
                        <a:t>　・</a:t>
                      </a:r>
                      <a:r>
                        <a:rPr kumimoji="1" lang="ja-JP" altLang="en-US" sz="1050" u="none" spc="-30" baseline="0" dirty="0">
                          <a:solidFill>
                            <a:schemeClr val="tx1"/>
                          </a:solidFill>
                        </a:rPr>
                        <a:t>女性が気軽に利用・相談できるオンラインによる相互交流の場の設置</a:t>
                      </a:r>
                      <a:endParaRPr kumimoji="1" lang="en-US" altLang="ja-JP" sz="1050" u="none" strike="sngStrike" spc="-30" baseline="0" dirty="0">
                        <a:solidFill>
                          <a:schemeClr val="tx1"/>
                        </a:solidFill>
                      </a:endParaRPr>
                    </a:p>
                    <a:p>
                      <a:r>
                        <a:rPr kumimoji="1" lang="ja-JP" altLang="en-US" sz="1050" dirty="0"/>
                        <a:t>○その他の取組</a:t>
                      </a:r>
                      <a:endParaRPr kumimoji="1" lang="en-US" altLang="ja-JP" sz="1050" dirty="0"/>
                    </a:p>
                    <a:p>
                      <a:r>
                        <a:rPr kumimoji="1" lang="ja-JP" altLang="en-US" sz="1050" u="none" dirty="0">
                          <a:solidFill>
                            <a:schemeClr val="tx1"/>
                          </a:solidFill>
                        </a:rPr>
                        <a:t>　・婦人科検診の受診に対する支援</a:t>
                      </a:r>
                      <a:endParaRPr kumimoji="1" lang="en-US" altLang="ja-JP" sz="1050" u="none" dirty="0">
                        <a:solidFill>
                          <a:schemeClr val="tx1"/>
                        </a:solidFill>
                      </a:endParaRPr>
                    </a:p>
                    <a:p>
                      <a:r>
                        <a:rPr kumimoji="1" lang="ja-JP" altLang="en-US" sz="1050" u="none" dirty="0">
                          <a:solidFill>
                            <a:schemeClr val="tx1"/>
                          </a:solidFill>
                        </a:rPr>
                        <a:t>　・妊婦等が利用できる休憩スペースの設置</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80522999"/>
                  </a:ext>
                </a:extLst>
              </a:tr>
            </a:tbl>
          </a:graphicData>
        </a:graphic>
      </p:graphicFrame>
      <p:sp>
        <p:nvSpPr>
          <p:cNvPr id="31" name="矢印: 左 30">
            <a:extLst>
              <a:ext uri="{FF2B5EF4-FFF2-40B4-BE49-F238E27FC236}">
                <a16:creationId xmlns:a16="http://schemas.microsoft.com/office/drawing/2014/main" id="{C8C63D4C-0145-4923-DBAF-A483AA3FFDC7}"/>
              </a:ext>
            </a:extLst>
          </p:cNvPr>
          <p:cNvSpPr/>
          <p:nvPr/>
        </p:nvSpPr>
        <p:spPr>
          <a:xfrm>
            <a:off x="4579758" y="95496"/>
            <a:ext cx="1405525" cy="423356"/>
          </a:xfrm>
          <a:prstGeom prst="lef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rgbClr val="C00000"/>
                </a:solidFill>
                <a:latin typeface="HG丸ｺﾞｼｯｸM-PRO" panose="020F0600000000000000" pitchFamily="50" charset="-128"/>
                <a:ea typeface="HG丸ｺﾞｼｯｸM-PRO" panose="020F0600000000000000" pitchFamily="50" charset="-128"/>
              </a:rPr>
              <a:t>望ましい取組</a:t>
            </a:r>
          </a:p>
        </p:txBody>
      </p:sp>
      <p:sp>
        <p:nvSpPr>
          <p:cNvPr id="4" name="正方形/長方形 3">
            <a:extLst>
              <a:ext uri="{FF2B5EF4-FFF2-40B4-BE49-F238E27FC236}">
                <a16:creationId xmlns:a16="http://schemas.microsoft.com/office/drawing/2014/main" id="{7D05D677-8D6A-928A-6956-829B576E2F45}"/>
              </a:ext>
            </a:extLst>
          </p:cNvPr>
          <p:cNvSpPr/>
          <p:nvPr/>
        </p:nvSpPr>
        <p:spPr>
          <a:xfrm>
            <a:off x="272232" y="6773734"/>
            <a:ext cx="6549547" cy="4846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改正女性活躍推進法に関するお問い合わせは　都道府県労働局雇用環境・均等部（室）へ</a:t>
            </a:r>
          </a:p>
          <a:p>
            <a:pPr algn="r"/>
            <a:r>
              <a:rPr lang="ja-JP" altLang="en-US" sz="1050" dirty="0">
                <a:solidFill>
                  <a:schemeClr val="tx1"/>
                </a:solidFill>
              </a:rPr>
              <a:t>受付時間８時</a:t>
            </a:r>
            <a:r>
              <a:rPr lang="en-US" altLang="ja-JP" sz="1050" dirty="0">
                <a:solidFill>
                  <a:schemeClr val="tx1"/>
                </a:solidFill>
              </a:rPr>
              <a:t>30</a:t>
            </a:r>
            <a:r>
              <a:rPr lang="ja-JP" altLang="en-US" sz="1050" dirty="0">
                <a:solidFill>
                  <a:schemeClr val="tx1"/>
                </a:solidFill>
              </a:rPr>
              <a:t>分～</a:t>
            </a:r>
            <a:r>
              <a:rPr lang="en-US" altLang="ja-JP" sz="1050" dirty="0">
                <a:solidFill>
                  <a:schemeClr val="tx1"/>
                </a:solidFill>
              </a:rPr>
              <a:t>17</a:t>
            </a:r>
            <a:r>
              <a:rPr lang="ja-JP" altLang="en-US" sz="1050" dirty="0">
                <a:solidFill>
                  <a:schemeClr val="tx1"/>
                </a:solidFill>
              </a:rPr>
              <a:t>時</a:t>
            </a:r>
            <a:r>
              <a:rPr lang="en-US" altLang="ja-JP" sz="1050" dirty="0">
                <a:solidFill>
                  <a:schemeClr val="tx1"/>
                </a:solidFill>
              </a:rPr>
              <a:t>15</a:t>
            </a:r>
            <a:r>
              <a:rPr lang="ja-JP" altLang="en-US" sz="1050" dirty="0">
                <a:solidFill>
                  <a:schemeClr val="tx1"/>
                </a:solidFill>
              </a:rPr>
              <a:t>分（土・日・祝日・年末年始を除く）</a:t>
            </a:r>
            <a:endParaRPr kumimoji="1" lang="ja-JP" altLang="en-US" sz="1050" dirty="0">
              <a:solidFill>
                <a:schemeClr val="tx1"/>
              </a:solidFill>
            </a:endParaRPr>
          </a:p>
        </p:txBody>
      </p:sp>
      <p:sp>
        <p:nvSpPr>
          <p:cNvPr id="5" name="正方形/長方形 4">
            <a:extLst>
              <a:ext uri="{FF2B5EF4-FFF2-40B4-BE49-F238E27FC236}">
                <a16:creationId xmlns:a16="http://schemas.microsoft.com/office/drawing/2014/main" id="{A6C11EAF-1853-4D94-9BB8-1BDD0EFAFA46}"/>
              </a:ext>
            </a:extLst>
          </p:cNvPr>
          <p:cNvSpPr/>
          <p:nvPr/>
        </p:nvSpPr>
        <p:spPr>
          <a:xfrm>
            <a:off x="190545" y="5981598"/>
            <a:ext cx="6549547" cy="407099"/>
          </a:xfrm>
          <a:prstGeom prst="rect">
            <a:avLst/>
          </a:prstGeom>
          <a:solidFill>
            <a:srgbClr val="E7F5F5"/>
          </a:solidFill>
          <a:ln w="31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tx1"/>
                </a:solidFill>
                <a:latin typeface="メイリオ" panose="020B0604030504040204" pitchFamily="50" charset="-128"/>
                <a:ea typeface="メイリオ" panose="020B0604030504040204" pitchFamily="50" charset="-128"/>
              </a:rPr>
              <a:t>　こうした取組を進めるとともに、前ページで紹介した「えるぼしプラス（仮称）」認定の取得にも積極的にチャレンジしてください。</a:t>
            </a:r>
          </a:p>
        </p:txBody>
      </p:sp>
      <p:sp>
        <p:nvSpPr>
          <p:cNvPr id="9" name="Rectangle 4">
            <a:extLst>
              <a:ext uri="{FF2B5EF4-FFF2-40B4-BE49-F238E27FC236}">
                <a16:creationId xmlns:a16="http://schemas.microsoft.com/office/drawing/2014/main" id="{27AF4893-2C44-A176-A7C8-2973C9C4150D}"/>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graphicFrame>
        <p:nvGraphicFramePr>
          <p:cNvPr id="3" name="表 2">
            <a:extLst>
              <a:ext uri="{FF2B5EF4-FFF2-40B4-BE49-F238E27FC236}">
                <a16:creationId xmlns:a16="http://schemas.microsoft.com/office/drawing/2014/main" id="{ABBA3AE1-B06A-256F-7C2D-EC5BF948E75B}"/>
              </a:ext>
            </a:extLst>
          </p:cNvPr>
          <p:cNvGraphicFramePr>
            <a:graphicFrameLocks noGrp="1"/>
          </p:cNvGraphicFramePr>
          <p:nvPr>
            <p:extLst>
              <p:ext uri="{D42A27DB-BD31-4B8C-83A1-F6EECF244321}">
                <p14:modId xmlns:p14="http://schemas.microsoft.com/office/powerpoint/2010/main" val="1554897966"/>
              </p:ext>
            </p:extLst>
          </p:nvPr>
        </p:nvGraphicFramePr>
        <p:xfrm>
          <a:off x="342900" y="7269205"/>
          <a:ext cx="6172200" cy="2331581"/>
        </p:xfrm>
        <a:graphic>
          <a:graphicData uri="http://schemas.openxmlformats.org/drawingml/2006/table">
            <a:tbl>
              <a:tblPr/>
              <a:tblGrid>
                <a:gridCol w="602866">
                  <a:extLst>
                    <a:ext uri="{9D8B030D-6E8A-4147-A177-3AD203B41FA5}">
                      <a16:colId xmlns:a16="http://schemas.microsoft.com/office/drawing/2014/main" val="1036646500"/>
                    </a:ext>
                  </a:extLst>
                </a:gridCol>
                <a:gridCol w="938000">
                  <a:extLst>
                    <a:ext uri="{9D8B030D-6E8A-4147-A177-3AD203B41FA5}">
                      <a16:colId xmlns:a16="http://schemas.microsoft.com/office/drawing/2014/main" val="1456078414"/>
                    </a:ext>
                  </a:extLst>
                </a:gridCol>
                <a:gridCol w="600994">
                  <a:extLst>
                    <a:ext uri="{9D8B030D-6E8A-4147-A177-3AD203B41FA5}">
                      <a16:colId xmlns:a16="http://schemas.microsoft.com/office/drawing/2014/main" val="18792320"/>
                    </a:ext>
                  </a:extLst>
                </a:gridCol>
                <a:gridCol w="920525">
                  <a:extLst>
                    <a:ext uri="{9D8B030D-6E8A-4147-A177-3AD203B41FA5}">
                      <a16:colId xmlns:a16="http://schemas.microsoft.com/office/drawing/2014/main" val="1777022183"/>
                    </a:ext>
                  </a:extLst>
                </a:gridCol>
                <a:gridCol w="634694">
                  <a:extLst>
                    <a:ext uri="{9D8B030D-6E8A-4147-A177-3AD203B41FA5}">
                      <a16:colId xmlns:a16="http://schemas.microsoft.com/office/drawing/2014/main" val="1666754011"/>
                    </a:ext>
                  </a:extLst>
                </a:gridCol>
                <a:gridCol w="918653">
                  <a:extLst>
                    <a:ext uri="{9D8B030D-6E8A-4147-A177-3AD203B41FA5}">
                      <a16:colId xmlns:a16="http://schemas.microsoft.com/office/drawing/2014/main" val="1850233549"/>
                    </a:ext>
                  </a:extLst>
                </a:gridCol>
                <a:gridCol w="602866">
                  <a:extLst>
                    <a:ext uri="{9D8B030D-6E8A-4147-A177-3AD203B41FA5}">
                      <a16:colId xmlns:a16="http://schemas.microsoft.com/office/drawing/2014/main" val="2810191673"/>
                    </a:ext>
                  </a:extLst>
                </a:gridCol>
                <a:gridCol w="953602">
                  <a:extLst>
                    <a:ext uri="{9D8B030D-6E8A-4147-A177-3AD203B41FA5}">
                      <a16:colId xmlns:a16="http://schemas.microsoft.com/office/drawing/2014/main" val="2740457650"/>
                    </a:ext>
                  </a:extLst>
                </a:gridCol>
              </a:tblGrid>
              <a:tr h="212189">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都道府県</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電話番号</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都道府県</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電話番号</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都道府県</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電話番号</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都道府県</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電話番号</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59386638"/>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北海道</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011-709-2715</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東　京</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03-3512-1611</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滋　賀</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077-523-1190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香　川</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087-811-8924</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00008807"/>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青　森</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017-734-4211</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神奈川</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045-211-7380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京　都</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075-241-3212</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愛　媛</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089-935-5222</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74914252"/>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岩　手</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019-604-3010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新　潟</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025-288-3511</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大　阪</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06-6941-8940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高　知</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088-885-6041</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7305670"/>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宮　城</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022-299-8844</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富　山</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076-432-2740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兵　庫</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078-367-0820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福　岡</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092-411-4894</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31323385"/>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秋　田</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018-862-6684</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石　川</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076-265-4429</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奈　良</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0742-32-0210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佐　賀</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0952-32-7218</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63807342"/>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山　形</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023-624-8228</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福　井</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0776-22-3947</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和歌山</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073-488-1170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長　崎</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095-801-0050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04003010"/>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福　島</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024-536-4609</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山　梨</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055-225-2851</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鳥　取</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0857-29-1709</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熊　本</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096-352-3865</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2982094"/>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茨　城</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029-277-8295</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長　野</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026-227-0125</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島　根</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0852-31-1161</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大　分</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097-532-4025</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52134795"/>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栃　木</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028-633-2795</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岐　阜</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058-245-1550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岡　山</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086-225-2017</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宮　崎</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0985-38-8821</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41279428"/>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群　馬</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027-896-4739</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静　岡</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054-252-5310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広　島</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082-221-9247</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鹿児島</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099-223-8239</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63931614"/>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埼　玉</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048-600-6269</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愛　知</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052-857-0312</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山　口</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083-995-0390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沖　縄</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dirty="0">
                          <a:effectLst/>
                          <a:latin typeface="ＭＳ ゴシック" panose="020B0609070205080204" pitchFamily="49" charset="-128"/>
                          <a:ea typeface="ＭＳ 明朝" panose="02020609040205080304" pitchFamily="17" charset="-128"/>
                          <a:cs typeface="Times New Roman" panose="02020603050405020304" pitchFamily="18" charset="0"/>
                        </a:rPr>
                        <a:t>098-868-4380</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20630995"/>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千　葉</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043-221-2307</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三　重</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059-226-2318</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徳　島</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088-652-2718</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buNone/>
                      </a:pPr>
                      <a:r>
                        <a:rPr lang="en-US" sz="1100" kern="100" dirty="0">
                          <a:effectLst/>
                          <a:latin typeface="ＭＳ ゴシック" panose="020B0609070205080204" pitchFamily="49" charset="-128"/>
                          <a:ea typeface="ＭＳ 明朝" panose="02020609040205080304" pitchFamily="17" charset="-128"/>
                          <a:cs typeface="Times New Roman" panose="02020603050405020304" pitchFamily="18" charset="0"/>
                        </a:rPr>
                        <a:t> </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noFill/>
                  </a:tcPr>
                </a:tc>
                <a:tc hMerge="1">
                  <a:txBody>
                    <a:bodyPr/>
                    <a:lstStyle/>
                    <a:p>
                      <a:endParaRPr kumimoji="1" lang="ja-JP" altLang="en-US"/>
                    </a:p>
                  </a:txBody>
                  <a:tcPr/>
                </a:tc>
                <a:extLst>
                  <a:ext uri="{0D108BD9-81ED-4DB2-BD59-A6C34878D82A}">
                    <a16:rowId xmlns:a16="http://schemas.microsoft.com/office/drawing/2014/main" val="4049731218"/>
                  </a:ext>
                </a:extLst>
              </a:tr>
            </a:tbl>
          </a:graphicData>
        </a:graphic>
      </p:graphicFrame>
    </p:spTree>
    <p:extLst>
      <p:ext uri="{BB962C8B-B14F-4D97-AF65-F5344CB8AC3E}">
        <p14:creationId xmlns:p14="http://schemas.microsoft.com/office/powerpoint/2010/main" val="17079436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80147" tIns="40074" rIns="80147" bIns="40074" rtlCol="0" anchor="ctr">
        <a:spAutoFit/>
      </a:bodyPr>
      <a:lstStyle>
        <a:defPPr marL="180975" indent="-180975" algn="just">
          <a:spcAft>
            <a:spcPts val="600"/>
          </a:spcAft>
          <a:defRPr sz="1200" dirty="0" smtClean="0">
            <a:latin typeface="メイリオ" panose="020B0604030504040204" pitchFamily="50" charset="-128"/>
            <a:ea typeface="メイリオ" panose="020B0604030504040204" pitchFamily="50" charset="-128"/>
            <a:cs typeface="メイリオ" panose="020B0604030504040204" pitchFamily="50" charset="-128"/>
          </a:defRPr>
        </a:defPPr>
      </a:lst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0e86db0-997c-4cb6-bb34-f88ecb8e7e9c" xsi:nil="true"/>
    <lcf76f155ced4ddcb4097134ff3c332f xmlns="186a73a7-c7eb-4737-88b4-e54bc7dd858d">
      <Terms xmlns="http://schemas.microsoft.com/office/infopath/2007/PartnerControls"/>
    </lcf76f155ced4ddcb4097134ff3c332f>
    <Owner xmlns="186a73a7-c7eb-4737-88b4-e54bc7dd858d">
      <UserInfo>
        <DisplayName/>
        <AccountId xsi:nil="true"/>
        <AccountType/>
      </UserInfo>
    </Owner>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DE80CA5EE0D5340B7DE9D743E098D9B" ma:contentTypeVersion="14" ma:contentTypeDescription="新しいドキュメントを作成します。" ma:contentTypeScope="" ma:versionID="be85f99608ff5aa86da5d407dc3ab7d1">
  <xsd:schema xmlns:xsd="http://www.w3.org/2001/XMLSchema" xmlns:xs="http://www.w3.org/2001/XMLSchema" xmlns:p="http://schemas.microsoft.com/office/2006/metadata/properties" xmlns:ns2="186a73a7-c7eb-4737-88b4-e54bc7dd858d" xmlns:ns3="e0e86db0-997c-4cb6-bb34-f88ecb8e7e9c" targetNamespace="http://schemas.microsoft.com/office/2006/metadata/properties" ma:root="true" ma:fieldsID="e11012d493a4ed2298ef81431dff8736" ns2:_="" ns3:_="">
    <xsd:import namespace="186a73a7-c7eb-4737-88b4-e54bc7dd858d"/>
    <xsd:import namespace="e0e86db0-997c-4cb6-bb34-f88ecb8e7e9c"/>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6a73a7-c7eb-4737-88b4-e54bc7dd858d"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0e86db0-997c-4cb6-bb34-f88ecb8e7e9c"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41eaeca4-6a3d-458d-b466-e406f3c7f68f}" ma:internalName="TaxCatchAll" ma:showField="CatchAllData" ma:web="e0e86db0-997c-4cb6-bb34-f88ecb8e7e9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15E3A9F-DEC6-490A-866F-6714D1F5CFE0}">
  <ds:schemaRefs>
    <ds:schemaRef ds:uri="http://schemas.microsoft.com/office/2006/documentManagement/types"/>
    <ds:schemaRef ds:uri="http://schemas.microsoft.com/office/2006/metadata/properties"/>
    <ds:schemaRef ds:uri="http://purl.org/dc/elements/1.1/"/>
    <ds:schemaRef ds:uri="http://purl.org/dc/terms/"/>
    <ds:schemaRef ds:uri="e4a5da64-351d-442f-9ec7-ee4fd955b273"/>
    <ds:schemaRef ds:uri="http://www.w3.org/XML/1998/namespace"/>
    <ds:schemaRef ds:uri="http://purl.org/dc/dcmitype/"/>
    <ds:schemaRef ds:uri="http://schemas.microsoft.com/office/infopath/2007/PartnerControls"/>
    <ds:schemaRef ds:uri="http://schemas.openxmlformats.org/package/2006/metadata/core-properties"/>
    <ds:schemaRef ds:uri="e0e86db0-997c-4cb6-bb34-f88ecb8e7e9c"/>
  </ds:schemaRefs>
</ds:datastoreItem>
</file>

<file path=customXml/itemProps2.xml><?xml version="1.0" encoding="utf-8"?>
<ds:datastoreItem xmlns:ds="http://schemas.openxmlformats.org/officeDocument/2006/customXml" ds:itemID="{61779E08-2AAD-4174-8564-CA1810A77453}"/>
</file>

<file path=customXml/itemProps3.xml><?xml version="1.0" encoding="utf-8"?>
<ds:datastoreItem xmlns:ds="http://schemas.openxmlformats.org/officeDocument/2006/customXml" ds:itemID="{3D334D0A-66EA-4AF2-AF7A-03D8E84AA11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285</TotalTime>
  <Words>3035</Words>
  <PresentationFormat>A4 210 x 297 mm</PresentationFormat>
  <Paragraphs>262</Paragraphs>
  <Slides>4</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4</vt:i4>
      </vt:variant>
    </vt:vector>
  </HeadingPairs>
  <TitlesOfParts>
    <vt:vector size="14" baseType="lpstr">
      <vt:lpstr>HGP創英角ｺﾞｼｯｸUB</vt:lpstr>
      <vt:lpstr>HG丸ｺﾞｼｯｸM-PRO</vt:lpstr>
      <vt:lpstr>Meiryo UI</vt:lpstr>
      <vt:lpstr>ＭＳ Ｐゴシック</vt:lpstr>
      <vt:lpstr>ＭＳ ゴシック</vt:lpstr>
      <vt:lpstr>メイリオ</vt:lpstr>
      <vt:lpstr>Arial</vt:lpstr>
      <vt:lpstr>Calibri</vt:lpstr>
      <vt:lpstr>Century</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2025-12-22T07:26:41Z</cp:lastPrinted>
  <dcterms:created xsi:type="dcterms:W3CDTF">2014-01-06T01:48:42Z</dcterms:created>
  <dcterms:modified xsi:type="dcterms:W3CDTF">2026-03-30T06:01:58Z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0x010100EDE80CA5EE0D5340B7DE9D743E098D9B</vt:lpwstr>
  </property>
  <property fmtid="{D5CDD505-2E9C-101B-9397-08002B2CF9AE}" pid="3" name="MediaServiceImageTags">
    <vt:lpwstr/>
  </property>
</Properties>
</file>